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FF6600"/>
    <a:srgbClr val="EF820B"/>
    <a:srgbClr val="FF3300"/>
    <a:srgbClr val="FF9933"/>
    <a:srgbClr val="0033CC"/>
    <a:srgbClr val="996633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8" d="100"/>
          <a:sy n="48" d="100"/>
        </p:scale>
        <p:origin x="16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334C-6848-45BF-A9D1-9ED1B857BAB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6D98A-553A-4EF4-A5B0-D2A25F40DE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6886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334C-6848-45BF-A9D1-9ED1B857BAB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6D98A-553A-4EF4-A5B0-D2A25F40DE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075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334C-6848-45BF-A9D1-9ED1B857BAB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6D98A-553A-4EF4-A5B0-D2A25F40DE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541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334C-6848-45BF-A9D1-9ED1B857BAB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6D98A-553A-4EF4-A5B0-D2A25F40DE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9603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334C-6848-45BF-A9D1-9ED1B857BAB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6D98A-553A-4EF4-A5B0-D2A25F40DE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437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334C-6848-45BF-A9D1-9ED1B857BAB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6D98A-553A-4EF4-A5B0-D2A25F40DE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9414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334C-6848-45BF-A9D1-9ED1B857BAB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6D98A-553A-4EF4-A5B0-D2A25F40DE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620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334C-6848-45BF-A9D1-9ED1B857BAB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6D98A-553A-4EF4-A5B0-D2A25F40DE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1767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334C-6848-45BF-A9D1-9ED1B857BAB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6D98A-553A-4EF4-A5B0-D2A25F40DE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0373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334C-6848-45BF-A9D1-9ED1B857BAB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6D98A-553A-4EF4-A5B0-D2A25F40DE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814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334C-6848-45BF-A9D1-9ED1B857BAB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6D98A-553A-4EF4-A5B0-D2A25F40DE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8569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DB334C-6848-45BF-A9D1-9ED1B857BAB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B6D98A-553A-4EF4-A5B0-D2A25F40DE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0627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BE68CC7-FCB8-7EBC-324A-C02946364B27}"/>
              </a:ext>
            </a:extLst>
          </p:cNvPr>
          <p:cNvSpPr/>
          <p:nvPr/>
        </p:nvSpPr>
        <p:spPr>
          <a:xfrm>
            <a:off x="120316" y="132347"/>
            <a:ext cx="6617368" cy="175762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令和８年度以降の</a:t>
            </a:r>
            <a:endParaRPr kumimoji="1" lang="en-US" altLang="ja-JP" sz="2800" b="1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2800" b="1" dirty="0">
                <a:solidFill>
                  <a:srgbClr val="3366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守口市高齢者及び障がい者（児）</a:t>
            </a:r>
            <a:endParaRPr kumimoji="1" lang="en-US" altLang="ja-JP" sz="2800" b="1" dirty="0">
              <a:solidFill>
                <a:srgbClr val="3366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800" b="1" dirty="0">
                <a:solidFill>
                  <a:srgbClr val="3366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外出支援事業</a:t>
            </a:r>
            <a:r>
              <a:rPr kumimoji="1"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について</a:t>
            </a:r>
            <a:endParaRPr kumimoji="1" lang="en-US" altLang="ja-JP" sz="2800" b="1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フリーフォーム: 図形 14">
            <a:extLst>
              <a:ext uri="{FF2B5EF4-FFF2-40B4-BE49-F238E27FC236}">
                <a16:creationId xmlns:a16="http://schemas.microsoft.com/office/drawing/2014/main" id="{814C48DA-9E78-5E25-39DF-277C8980C905}"/>
              </a:ext>
            </a:extLst>
          </p:cNvPr>
          <p:cNvSpPr/>
          <p:nvPr/>
        </p:nvSpPr>
        <p:spPr>
          <a:xfrm>
            <a:off x="854439" y="3267856"/>
            <a:ext cx="3462728" cy="0"/>
          </a:xfrm>
          <a:custGeom>
            <a:avLst/>
            <a:gdLst>
              <a:gd name="connsiteX0" fmla="*/ 0 w 3462728"/>
              <a:gd name="connsiteY0" fmla="*/ -2147483648 h 0"/>
              <a:gd name="connsiteX1" fmla="*/ 657918 w 3462728"/>
              <a:gd name="connsiteY1" fmla="*/ -2147483648 h 0"/>
              <a:gd name="connsiteX2" fmla="*/ 1246582 w 3462728"/>
              <a:gd name="connsiteY2" fmla="*/ -2147483648 h 0"/>
              <a:gd name="connsiteX3" fmla="*/ 2008382 w 3462728"/>
              <a:gd name="connsiteY3" fmla="*/ -2147483648 h 0"/>
              <a:gd name="connsiteX4" fmla="*/ 2666301 w 3462728"/>
              <a:gd name="connsiteY4" fmla="*/ -2147483648 h 0"/>
              <a:gd name="connsiteX5" fmla="*/ 3462728 w 3462728"/>
              <a:gd name="connsiteY5" fmla="*/ -2147483648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62728" extrusionOk="0">
                <a:moveTo>
                  <a:pt x="0" y="-2147483648"/>
                </a:moveTo>
                <a:cubicBezTo>
                  <a:pt x="264004" y="-2147483648"/>
                  <a:pt x="385867" y="-2147483648"/>
                  <a:pt x="657918" y="-2147483648"/>
                </a:cubicBezTo>
                <a:cubicBezTo>
                  <a:pt x="929969" y="-2147453646"/>
                  <a:pt x="1113768" y="-2147483648"/>
                  <a:pt x="1246582" y="-2147483648"/>
                </a:cubicBezTo>
                <a:cubicBezTo>
                  <a:pt x="1379396" y="-2147461695"/>
                  <a:pt x="1803805" y="-2147446837"/>
                  <a:pt x="2008382" y="-2147483648"/>
                </a:cubicBezTo>
                <a:cubicBezTo>
                  <a:pt x="2212959" y="-2147483648"/>
                  <a:pt x="2499603" y="-2147483648"/>
                  <a:pt x="2666301" y="-2147483648"/>
                </a:cubicBezTo>
                <a:cubicBezTo>
                  <a:pt x="2832999" y="-2147482277"/>
                  <a:pt x="3259061" y="-2147483648"/>
                  <a:pt x="3462728" y="-2147483648"/>
                </a:cubicBezTo>
              </a:path>
            </a:pathLst>
          </a:custGeom>
          <a:noFill/>
          <a:ln w="73025" cmpd="sng"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3462728"/>
                      <a:gd name="connsiteY0" fmla="*/ 0 h 0"/>
                      <a:gd name="connsiteX1" fmla="*/ 3462728 w 3462728"/>
                      <a:gd name="connsiteY1" fmla="*/ 0 h 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3462728">
                        <a:moveTo>
                          <a:pt x="0" y="0"/>
                        </a:moveTo>
                        <a:lnTo>
                          <a:pt x="3462728" y="0"/>
                        </a:lnTo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C21744B4-633E-D8F9-6EC6-1E40AF1E4CB1}"/>
              </a:ext>
            </a:extLst>
          </p:cNvPr>
          <p:cNvSpPr/>
          <p:nvPr/>
        </p:nvSpPr>
        <p:spPr>
          <a:xfrm>
            <a:off x="120316" y="3145094"/>
            <a:ext cx="1334125" cy="139407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変更前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C43B31F6-81E8-FBF0-5760-8BF92FFE1995}"/>
              </a:ext>
            </a:extLst>
          </p:cNvPr>
          <p:cNvSpPr/>
          <p:nvPr/>
        </p:nvSpPr>
        <p:spPr>
          <a:xfrm>
            <a:off x="1521500" y="3145094"/>
            <a:ext cx="5216183" cy="1394078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大阪福祉タクシー総合配車センターに</a:t>
            </a:r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電話予約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または</a:t>
            </a:r>
            <a:r>
              <a:rPr kumimoji="1" lang="en-US" altLang="ja-JP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FAX</a:t>
            </a:r>
            <a:r>
              <a:rPr kumimoji="1"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</a:t>
            </a:r>
            <a:endParaRPr kumimoji="1"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9593AE7E-48DE-6FED-5DE8-D6D8E9E78E4A}"/>
              </a:ext>
            </a:extLst>
          </p:cNvPr>
          <p:cNvSpPr/>
          <p:nvPr/>
        </p:nvSpPr>
        <p:spPr>
          <a:xfrm>
            <a:off x="120316" y="4605619"/>
            <a:ext cx="1334125" cy="2028038"/>
          </a:xfrm>
          <a:prstGeom prst="rect">
            <a:avLst/>
          </a:prstGeom>
          <a:solidFill>
            <a:srgbClr val="FF3300"/>
          </a:solidFill>
          <a:ln>
            <a:solidFill>
              <a:srgbClr val="FF33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変更後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08E46BE4-A382-8640-1B4B-1A17BC2BBB47}"/>
              </a:ext>
            </a:extLst>
          </p:cNvPr>
          <p:cNvSpPr/>
          <p:nvPr/>
        </p:nvSpPr>
        <p:spPr>
          <a:xfrm>
            <a:off x="1521500" y="4605619"/>
            <a:ext cx="5216183" cy="2034158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rtlCol="0" anchor="ctr"/>
          <a:lstStyle/>
          <a:p>
            <a:r>
              <a:rPr kumimoji="1" lang="ja-JP" altLang="en-US" sz="2800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福祉タクシー事業者</a:t>
            </a:r>
            <a:r>
              <a:rPr kumimoji="1"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直接予約</a:t>
            </a:r>
            <a:endParaRPr kumimoji="1" lang="en-US" altLang="ja-JP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問い合わせ先は別添の</a:t>
            </a:r>
            <a:endParaRPr kumimoji="1" lang="en-US" altLang="ja-JP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「福祉タクシー事業者一覧」</a:t>
            </a:r>
            <a:r>
              <a:rPr kumimoji="1"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kumimoji="1" lang="en-US" altLang="ja-JP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ご確認ください</a:t>
            </a:r>
            <a:endParaRPr kumimoji="1" lang="en-US" altLang="ja-JP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81475F13-30F4-F5C1-FDFD-B7AEEDDDAE15}"/>
              </a:ext>
            </a:extLst>
          </p:cNvPr>
          <p:cNvSpPr/>
          <p:nvPr/>
        </p:nvSpPr>
        <p:spPr>
          <a:xfrm>
            <a:off x="1521500" y="6728883"/>
            <a:ext cx="5216184" cy="124667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高齢者割引登録証が廃止になりました</a:t>
            </a:r>
            <a:endParaRPr kumimoji="1" lang="ja-JP" altLang="en-US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9C7FF66E-CAEB-1A1A-F607-1A1A8AC503B6}"/>
              </a:ext>
            </a:extLst>
          </p:cNvPr>
          <p:cNvSpPr/>
          <p:nvPr/>
        </p:nvSpPr>
        <p:spPr>
          <a:xfrm>
            <a:off x="120316" y="6728883"/>
            <a:ext cx="1334125" cy="122717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その他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2265D459-EA89-6F32-6989-F0AB8126E02A}"/>
              </a:ext>
            </a:extLst>
          </p:cNvPr>
          <p:cNvSpPr/>
          <p:nvPr/>
        </p:nvSpPr>
        <p:spPr>
          <a:xfrm>
            <a:off x="120316" y="8222096"/>
            <a:ext cx="6617368" cy="155154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守口市　健康福祉部　高齢介護課</a:t>
            </a:r>
            <a:endParaRPr kumimoji="1"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電話：</a:t>
            </a:r>
            <a:r>
              <a:rPr kumimoji="1"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06-6992-1610</a:t>
            </a:r>
            <a:r>
              <a:rPr kumimoji="1" lang="ja-JP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（直通）　</a:t>
            </a:r>
            <a:r>
              <a:rPr kumimoji="1"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FAX</a:t>
            </a:r>
            <a:r>
              <a:rPr kumimoji="1" lang="ja-JP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06-6991-2551</a:t>
            </a:r>
          </a:p>
          <a:p>
            <a:pPr>
              <a:lnSpc>
                <a:spcPts val="1700"/>
              </a:lnSpc>
            </a:pPr>
            <a:r>
              <a:rPr kumimoji="1" lang="ja-JP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endParaRPr kumimoji="1"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健康福祉部　障害福祉課</a:t>
            </a:r>
            <a:endParaRPr kumimoji="1"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電話：</a:t>
            </a:r>
            <a:r>
              <a:rPr kumimoji="1"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06-6992-1630</a:t>
            </a:r>
            <a:r>
              <a:rPr kumimoji="1" lang="ja-JP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（直通）　</a:t>
            </a:r>
            <a:r>
              <a:rPr kumimoji="1"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FAX</a:t>
            </a:r>
            <a:r>
              <a:rPr kumimoji="1" lang="ja-JP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06-6991-2494</a:t>
            </a:r>
            <a:endParaRPr kumimoji="1" lang="ja-JP" altLang="en-US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59E3F17A-EA37-2D9A-2FF0-A09F70CD58AC}"/>
              </a:ext>
            </a:extLst>
          </p:cNvPr>
          <p:cNvSpPr txBox="1"/>
          <p:nvPr/>
        </p:nvSpPr>
        <p:spPr>
          <a:xfrm>
            <a:off x="120316" y="2002991"/>
            <a:ext cx="63708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平素は本市の福祉行政にご理解、ご協力いただきありがとうございます。今年度の福祉タクシー利用券を送付いたします。</a:t>
            </a:r>
            <a:endParaRPr kumimoji="1" lang="en-US" altLang="ja-JP" sz="1600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変更点及び注意点をご確認の上、ご利用ください。</a:t>
            </a:r>
            <a:endParaRPr kumimoji="1" lang="en-US" altLang="ja-JP" sz="1600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なお、</a:t>
            </a:r>
            <a:r>
              <a:rPr kumimoji="1" lang="ja-JP" altLang="en-US" sz="16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福祉タクシー利用券の紛失した場合の再発行はできません</a:t>
            </a:r>
            <a:r>
              <a:rPr kumimoji="1" lang="ja-JP" alt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　　</a:t>
            </a:r>
            <a:r>
              <a:rPr kumimoji="1" lang="ja-JP" altLang="en-US" sz="16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</a:p>
        </p:txBody>
      </p:sp>
      <p:pic>
        <p:nvPicPr>
          <p:cNvPr id="36" name="図 35">
            <a:extLst>
              <a:ext uri="{FF2B5EF4-FFF2-40B4-BE49-F238E27FC236}">
                <a16:creationId xmlns:a16="http://schemas.microsoft.com/office/drawing/2014/main" id="{001997E4-A0E0-96C7-E4FF-704C64C5A5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b="84544"/>
          <a:stretch/>
        </p:blipFill>
        <p:spPr>
          <a:xfrm>
            <a:off x="15385" y="8239300"/>
            <a:ext cx="2091127" cy="256745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49CB9AA7-F901-1D4F-117D-CFA2F796CFE9}"/>
              </a:ext>
            </a:extLst>
          </p:cNvPr>
          <p:cNvSpPr txBox="1"/>
          <p:nvPr/>
        </p:nvSpPr>
        <p:spPr>
          <a:xfrm>
            <a:off x="109072" y="8024395"/>
            <a:ext cx="19037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◎問合せ先</a:t>
            </a:r>
          </a:p>
        </p:txBody>
      </p:sp>
    </p:spTree>
    <p:extLst>
      <p:ext uri="{BB962C8B-B14F-4D97-AF65-F5344CB8AC3E}">
        <p14:creationId xmlns:p14="http://schemas.microsoft.com/office/powerpoint/2010/main" val="3363090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BD228C7-2180-1A28-BE48-BA820FC69895}"/>
              </a:ext>
            </a:extLst>
          </p:cNvPr>
          <p:cNvSpPr/>
          <p:nvPr/>
        </p:nvSpPr>
        <p:spPr>
          <a:xfrm>
            <a:off x="120316" y="132348"/>
            <a:ext cx="6617368" cy="7025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>
                <a:solidFill>
                  <a:srgbClr val="3366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守口市高齢者及び障がい者（児）</a:t>
            </a:r>
            <a:endParaRPr kumimoji="1" lang="en-US" altLang="ja-JP" sz="2000" b="1" dirty="0">
              <a:solidFill>
                <a:srgbClr val="3366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b="1" dirty="0">
                <a:solidFill>
                  <a:srgbClr val="3366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外出支援事業</a:t>
            </a:r>
            <a:r>
              <a:rPr kumimoji="1"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について</a:t>
            </a:r>
            <a:endParaRPr kumimoji="1"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2E11FB8-6D80-E3A3-5001-2D0677B4AC51}"/>
              </a:ext>
            </a:extLst>
          </p:cNvPr>
          <p:cNvSpPr/>
          <p:nvPr/>
        </p:nvSpPr>
        <p:spPr>
          <a:xfrm>
            <a:off x="120314" y="1163992"/>
            <a:ext cx="6617369" cy="2818148"/>
          </a:xfrm>
          <a:prstGeom prst="rect">
            <a:avLst/>
          </a:prstGeom>
          <a:solidFill>
            <a:schemeClr val="bg1"/>
          </a:solidFill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/>
          <a:lstStyle/>
          <a:p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◎ 予約時には、以下の内容を事業者にお伝えください。</a:t>
            </a:r>
          </a:p>
          <a:p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①利用日時</a:t>
            </a:r>
          </a:p>
          <a:p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②利用者のお名前</a:t>
            </a:r>
          </a:p>
          <a:p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③利用区間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（例：自宅の守口市○○町△丁目</a:t>
            </a:r>
            <a:r>
              <a:rPr lang="en-US" altLang="ja-JP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r>
              <a:rPr lang="ja-JP" alt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番□号から●●病院まで）</a:t>
            </a:r>
            <a:endParaRPr lang="ja-JP" altLang="en-US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④片道利用か往復利用か</a:t>
            </a:r>
          </a:p>
          <a:p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⑤車いす・ストレッチャーを使用するかどうか</a:t>
            </a:r>
          </a:p>
          <a:p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⑥乗車人員　　</a:t>
            </a:r>
          </a:p>
          <a:p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ほか、状況に応じて必要な情報を予約時にお伝えください。</a:t>
            </a:r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94EB2469-FA0D-90A8-5FF0-075ACF5576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15" r="50000" b="71852"/>
          <a:stretch/>
        </p:blipFill>
        <p:spPr>
          <a:xfrm>
            <a:off x="262721" y="1074788"/>
            <a:ext cx="1648918" cy="338795"/>
          </a:xfrm>
          <a:prstGeom prst="rect">
            <a:avLst/>
          </a:prstGeom>
        </p:spPr>
      </p:pic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2FF4AD9B-FC04-30DA-CFEC-3E2445DA5C18}"/>
              </a:ext>
            </a:extLst>
          </p:cNvPr>
          <p:cNvSpPr/>
          <p:nvPr/>
        </p:nvSpPr>
        <p:spPr>
          <a:xfrm>
            <a:off x="120315" y="929392"/>
            <a:ext cx="1933731" cy="389743"/>
          </a:xfrm>
          <a:prstGeom prst="roundRect">
            <a:avLst>
              <a:gd name="adj" fmla="val 39744"/>
            </a:avLst>
          </a:prstGeom>
          <a:solidFill>
            <a:schemeClr val="bg1"/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予約について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B71A782F-D579-D901-95DB-BB9EBF3A52AC}"/>
              </a:ext>
            </a:extLst>
          </p:cNvPr>
          <p:cNvSpPr/>
          <p:nvPr/>
        </p:nvSpPr>
        <p:spPr>
          <a:xfrm>
            <a:off x="120315" y="4311188"/>
            <a:ext cx="6617369" cy="5462464"/>
          </a:xfrm>
          <a:prstGeom prst="rect">
            <a:avLst/>
          </a:prstGeom>
          <a:solidFill>
            <a:schemeClr val="bg1"/>
          </a:solidFill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/>
          <a:lstStyle/>
          <a:p>
            <a:pPr marL="266700" indent="-266700" algn="just"/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◎</a:t>
            </a:r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利用券は、１枚あたり</a:t>
            </a:r>
            <a:r>
              <a:rPr lang="en-US" altLang="ja-JP" sz="1600" b="1" u="dbl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1,200</a:t>
            </a:r>
            <a:r>
              <a:rPr lang="ja-JP" altLang="ja-JP" sz="1600" b="1" u="dbl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円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の運賃を助成</a:t>
            </a:r>
            <a:r>
              <a:rPr lang="ja-JP" altLang="en-US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します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。</a:t>
            </a:r>
          </a:p>
          <a:p>
            <a:pPr marL="133350" indent="-133350" algn="just"/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◎</a:t>
            </a:r>
            <a:r>
              <a:rPr lang="en-US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利用券は、</a:t>
            </a:r>
            <a:r>
              <a:rPr lang="ja-JP" altLang="ja-JP" sz="1600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片道１回の乗車につき</a:t>
            </a:r>
            <a:r>
              <a:rPr lang="ja-JP" altLang="ja-JP" sz="1600" b="1" u="dbl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１枚まで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使用できます。</a:t>
            </a:r>
            <a:endParaRPr lang="en-US" altLang="ja-JP" sz="16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33350" indent="-133350" algn="just"/>
            <a:r>
              <a:rPr lang="en-US" altLang="ja-JP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lang="ja-JP" altLang="ja-JP" sz="1600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往復利用の場合は、２枚まで可。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  <a:endParaRPr lang="en-US" altLang="ja-JP" sz="16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33350" indent="-133350" algn="just"/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それを超える場合の運賃については、</a:t>
            </a:r>
            <a:r>
              <a:rPr lang="ja-JP" altLang="ja-JP" sz="1600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実費負担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となります</a:t>
            </a:r>
            <a:r>
              <a:rPr lang="ja-JP" altLang="en-US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。</a:t>
            </a:r>
            <a:endParaRPr lang="ja-JP" altLang="ja-JP" sz="16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33350" indent="-133350" algn="just"/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◎ ご利用運賃は別紙</a:t>
            </a:r>
            <a:r>
              <a:rPr lang="ja-JP" altLang="en-US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をご確認ください。</a:t>
            </a:r>
            <a:endParaRPr lang="en-US" altLang="ja-JP" sz="16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33350" indent="-133350" algn="just"/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運賃額は消費税を含みます。）</a:t>
            </a:r>
          </a:p>
          <a:p>
            <a:pPr marL="133350" indent="-133350" algn="just"/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◎ 利用券</a:t>
            </a:r>
            <a:r>
              <a:rPr lang="ja-JP" altLang="en-US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には、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予め券面に必要事項（利用日時、受給者氏</a:t>
            </a:r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名）を記</a:t>
            </a:r>
            <a:r>
              <a:rPr lang="en-US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</a:p>
          <a:p>
            <a:pPr marL="133350" indent="-133350" algn="just"/>
            <a:r>
              <a:rPr lang="en-US" altLang="ja-JP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  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載したうえで、乗務員に提出してください。</a:t>
            </a:r>
            <a:endParaRPr lang="en-US" altLang="ja-JP" sz="16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33350" indent="-133350" algn="just"/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また、本人確認として身体障がい者手帳又は療育手帳を</a:t>
            </a:r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ご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提示</a:t>
            </a:r>
            <a:r>
              <a:rPr lang="ja-JP" altLang="en-US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くだ　</a:t>
            </a:r>
            <a:endParaRPr lang="en-US" altLang="ja-JP" sz="16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33350" indent="-133350" algn="just"/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さい。</a:t>
            </a:r>
            <a:endParaRPr lang="ja-JP" altLang="ja-JP" sz="16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33350" indent="-133350" algn="just"/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◎ 運賃は、出発地到着時点からカウントされます</a:t>
            </a:r>
            <a:r>
              <a:rPr lang="ja-JP" altLang="en-US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。</a:t>
            </a:r>
            <a:endParaRPr lang="en-US" altLang="ja-JP" sz="16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33350" indent="-133350" algn="just"/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 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予約時間にスムーズに乗車できるよう、事前準備をお願いします。</a:t>
            </a:r>
          </a:p>
          <a:p>
            <a:pPr marL="133350" indent="-133350" algn="just"/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◎ 当日配車後にキャンセル</a:t>
            </a:r>
            <a:r>
              <a:rPr lang="ja-JP" altLang="en-US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した場合、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キャンセル料が発生す</a:t>
            </a:r>
            <a:endParaRPr lang="en-US" altLang="ja-JP" sz="16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33350" indent="-133350" algn="just"/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 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る</a:t>
            </a:r>
            <a:r>
              <a:rPr lang="ja-JP" altLang="en-US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こと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があります。</a:t>
            </a:r>
          </a:p>
          <a:p>
            <a:pPr marL="133350" indent="-133350" algn="just"/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◎ 当日、乗務員による自宅内での介助が必要な場合、別途介助料が発</a:t>
            </a:r>
            <a:r>
              <a:rPr lang="en-US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</a:p>
          <a:p>
            <a:pPr marL="133350" indent="-133350" algn="just"/>
            <a:r>
              <a:rPr lang="en-US" altLang="ja-JP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   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生する可能性があります。</a:t>
            </a:r>
          </a:p>
          <a:p>
            <a:pPr marL="133350" indent="-133350" algn="just"/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◎ 利用券を交付されている方が、</a:t>
            </a:r>
            <a:endParaRPr lang="en-US" altLang="ja-JP" sz="16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33350" indent="-133350" algn="just"/>
            <a:r>
              <a:rPr lang="ja-JP" altLang="en-US" sz="16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   ・</a:t>
            </a:r>
            <a:r>
              <a:rPr lang="ja-JP" altLang="ja-JP" sz="16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転出された場合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や</a:t>
            </a:r>
            <a:r>
              <a:rPr lang="ja-JP" altLang="ja-JP" sz="16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対象者要件を満たさなくなった場合</a:t>
            </a:r>
            <a:endParaRPr lang="en-US" altLang="ja-JP" sz="1600" b="1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33350" indent="-133350" algn="just"/>
            <a:r>
              <a:rPr lang="ja-JP" altLang="en-US" sz="16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 ・</a:t>
            </a:r>
            <a:r>
              <a:rPr lang="ja-JP" altLang="ja-JP" sz="16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当事業を利用する必要がなくなった場合</a:t>
            </a:r>
            <a:endParaRPr lang="en-US" altLang="ja-JP" sz="1600" b="1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33350" indent="-133350" algn="just"/>
            <a:r>
              <a:rPr lang="ja-JP" altLang="en-US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 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利用券の</a:t>
            </a:r>
            <a:r>
              <a:rPr lang="ja-JP" altLang="ja-JP" sz="1600" b="1" u="dbl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交付対象外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になりますので、必ず</a:t>
            </a:r>
            <a:r>
              <a:rPr lang="ja-JP" altLang="en-US" sz="1600" b="1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表面＜</a:t>
            </a:r>
            <a:r>
              <a:rPr lang="ja-JP" altLang="ja-JP" sz="1600" b="1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問合わせ先</a:t>
            </a:r>
            <a:r>
              <a:rPr lang="ja-JP" altLang="en-US" sz="1600" b="1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＞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まで</a:t>
            </a:r>
            <a:endParaRPr lang="en-US" altLang="ja-JP" sz="16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33350" indent="-133350" algn="just"/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 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ご連絡ください。</a:t>
            </a:r>
          </a:p>
        </p:txBody>
      </p:sp>
      <p:pic>
        <p:nvPicPr>
          <p:cNvPr id="31" name="図 30">
            <a:extLst>
              <a:ext uri="{FF2B5EF4-FFF2-40B4-BE49-F238E27FC236}">
                <a16:creationId xmlns:a16="http://schemas.microsoft.com/office/drawing/2014/main" id="{B8BC8F95-3FA7-D275-124B-238EB24ADE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b="84544"/>
          <a:stretch/>
        </p:blipFill>
        <p:spPr>
          <a:xfrm>
            <a:off x="262722" y="4180779"/>
            <a:ext cx="1908000" cy="338795"/>
          </a:xfrm>
          <a:prstGeom prst="rect">
            <a:avLst/>
          </a:prstGeom>
        </p:spPr>
      </p:pic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A4216CF6-1764-9722-DBA2-C64958C95FEB}"/>
              </a:ext>
            </a:extLst>
          </p:cNvPr>
          <p:cNvSpPr/>
          <p:nvPr/>
        </p:nvSpPr>
        <p:spPr>
          <a:xfrm>
            <a:off x="120315" y="4035384"/>
            <a:ext cx="1933731" cy="389743"/>
          </a:xfrm>
          <a:prstGeom prst="roundRect">
            <a:avLst>
              <a:gd name="adj" fmla="val 39744"/>
            </a:avLst>
          </a:prstGeom>
          <a:solidFill>
            <a:schemeClr val="bg1"/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注意事項</a:t>
            </a:r>
          </a:p>
        </p:txBody>
      </p:sp>
    </p:spTree>
    <p:extLst>
      <p:ext uri="{BB962C8B-B14F-4D97-AF65-F5344CB8AC3E}">
        <p14:creationId xmlns:p14="http://schemas.microsoft.com/office/powerpoint/2010/main" val="3243927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236</TotalTime>
  <Words>511</Words>
  <Application>Microsoft Office PowerPoint</Application>
  <PresentationFormat>A4 210 x 297 mm</PresentationFormat>
  <Paragraphs>58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メイリオ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田中　帆波</dc:creator>
  <cp:lastModifiedBy>寺澤　拓也</cp:lastModifiedBy>
  <cp:revision>14</cp:revision>
  <cp:lastPrinted>2026-02-20T10:48:32Z</cp:lastPrinted>
  <dcterms:created xsi:type="dcterms:W3CDTF">2026-02-16T07:07:25Z</dcterms:created>
  <dcterms:modified xsi:type="dcterms:W3CDTF">2026-02-20T10:54:00Z</dcterms:modified>
</cp:coreProperties>
</file>