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742113" cy="9875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8" autoAdjust="0"/>
    <p:restoredTop sz="94660"/>
  </p:normalViewPr>
  <p:slideViewPr>
    <p:cSldViewPr snapToGrid="0">
      <p:cViewPr varScale="1">
        <p:scale>
          <a:sx n="50" d="100"/>
          <a:sy n="50" d="100"/>
        </p:scale>
        <p:origin x="23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107119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387699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320715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63712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204201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413561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345146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368076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67919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50001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258492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62C0C4F-D4F8-499F-AE3C-73AA7FFCF870}" type="datetimeFigureOut">
              <a:rPr kumimoji="1" lang="ja-JP" altLang="en-US" smtClean="0"/>
              <a:t>2022/11/11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1868736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363801-00EC-48EE-A904-EDED67C9F9CF}"/>
              </a:ext>
            </a:extLst>
          </p:cNvPr>
          <p:cNvSpPr>
            <a:spLocks noGrp="1"/>
          </p:cNvSpPr>
          <p:nvPr>
            <p:ph type="ctrTitle"/>
          </p:nvPr>
        </p:nvSpPr>
        <p:spPr>
          <a:xfrm>
            <a:off x="514350" y="692903"/>
            <a:ext cx="5829300" cy="1407160"/>
          </a:xfrm>
        </p:spPr>
        <p:txBody>
          <a:bodyPr/>
          <a:lstStyle/>
          <a:p>
            <a:r>
              <a:rPr kumimoji="1" lang="ja-JP" altLang="en-US" dirty="0">
                <a:latin typeface="Microsoft JhengHei" panose="020B0604030504040204" pitchFamily="34" charset="-120"/>
                <a:ea typeface="Microsoft JhengHei" panose="020B0604030504040204" pitchFamily="34" charset="-120"/>
              </a:rPr>
              <a:t>自治会に</a:t>
            </a:r>
            <a:br>
              <a:rPr kumimoji="1" lang="en-US" altLang="ja-JP" dirty="0">
                <a:latin typeface="Microsoft JhengHei" panose="020B0604030504040204" pitchFamily="34" charset="-120"/>
                <a:ea typeface="Microsoft JhengHei" panose="020B0604030504040204" pitchFamily="34" charset="-120"/>
              </a:rPr>
            </a:br>
            <a:r>
              <a:rPr kumimoji="1" lang="ja-JP" altLang="en-US" dirty="0">
                <a:latin typeface="Microsoft JhengHei" panose="020B0604030504040204" pitchFamily="34" charset="-120"/>
                <a:ea typeface="Microsoft JhengHei" panose="020B0604030504040204" pitchFamily="34" charset="-120"/>
              </a:rPr>
              <a:t>入りませんか</a:t>
            </a:r>
          </a:p>
        </p:txBody>
      </p:sp>
      <p:sp>
        <p:nvSpPr>
          <p:cNvPr id="3" name="字幕 2">
            <a:extLst>
              <a:ext uri="{FF2B5EF4-FFF2-40B4-BE49-F238E27FC236}">
                <a16:creationId xmlns:a16="http://schemas.microsoft.com/office/drawing/2014/main" id="{043B4F06-686E-405E-9720-74EE26BD7D39}"/>
              </a:ext>
            </a:extLst>
          </p:cNvPr>
          <p:cNvSpPr>
            <a:spLocks noGrp="1"/>
          </p:cNvSpPr>
          <p:nvPr>
            <p:ph type="subTitle" idx="1"/>
          </p:nvPr>
        </p:nvSpPr>
        <p:spPr>
          <a:xfrm>
            <a:off x="909694" y="2116825"/>
            <a:ext cx="5143500" cy="467360"/>
          </a:xfrm>
        </p:spPr>
        <p:txBody>
          <a:bodyPr>
            <a:normAutofit/>
          </a:bodyPr>
          <a:lstStyle/>
          <a:p>
            <a:r>
              <a:rPr kumimoji="1" lang="ja-JP" altLang="en-US" sz="2400" dirty="0"/>
              <a:t>自治会ではこんな活動をしています</a:t>
            </a:r>
          </a:p>
        </p:txBody>
      </p:sp>
      <p:sp>
        <p:nvSpPr>
          <p:cNvPr id="4" name="楕円 3">
            <a:extLst>
              <a:ext uri="{FF2B5EF4-FFF2-40B4-BE49-F238E27FC236}">
                <a16:creationId xmlns:a16="http://schemas.microsoft.com/office/drawing/2014/main" id="{59A01B59-F93C-448A-AB1C-847420F574C4}"/>
              </a:ext>
            </a:extLst>
          </p:cNvPr>
          <p:cNvSpPr/>
          <p:nvPr/>
        </p:nvSpPr>
        <p:spPr>
          <a:xfrm>
            <a:off x="314960" y="2482892"/>
            <a:ext cx="3491230" cy="1407160"/>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t>つながり</a:t>
            </a:r>
            <a:r>
              <a:rPr lang="ja-JP" altLang="en-US" sz="2400" b="1" dirty="0"/>
              <a:t>・交流</a:t>
            </a:r>
            <a:endParaRPr lang="en-US" altLang="ja-JP" sz="2400" b="1" dirty="0"/>
          </a:p>
          <a:p>
            <a:pPr algn="ctr"/>
            <a:r>
              <a:rPr kumimoji="1" lang="ja-JP" altLang="en-US" dirty="0"/>
              <a:t>盆踊り、運動会、餅つき大会等の親ぼく</a:t>
            </a:r>
          </a:p>
        </p:txBody>
      </p:sp>
      <p:sp>
        <p:nvSpPr>
          <p:cNvPr id="5" name="楕円 4">
            <a:extLst>
              <a:ext uri="{FF2B5EF4-FFF2-40B4-BE49-F238E27FC236}">
                <a16:creationId xmlns:a16="http://schemas.microsoft.com/office/drawing/2014/main" id="{83D88F24-B1F6-4167-81FD-58BD561F596E}"/>
              </a:ext>
            </a:extLst>
          </p:cNvPr>
          <p:cNvSpPr/>
          <p:nvPr/>
        </p:nvSpPr>
        <p:spPr>
          <a:xfrm>
            <a:off x="3090037" y="2726012"/>
            <a:ext cx="3491230" cy="1407160"/>
          </a:xfrm>
          <a:prstGeom prst="ellipse">
            <a:avLst/>
          </a:prstGeom>
          <a:gradFill>
            <a:gsLst>
              <a:gs pos="100000">
                <a:schemeClr val="accent1">
                  <a:lumMod val="60000"/>
                  <a:lumOff val="40000"/>
                </a:schemeClr>
              </a:gs>
              <a:gs pos="35000">
                <a:schemeClr val="accent2">
                  <a:lumMod val="0"/>
                  <a:lumOff val="100000"/>
                </a:schemeClr>
              </a:gs>
              <a:gs pos="100000">
                <a:schemeClr val="accent2">
                  <a:lumMod val="100000"/>
                </a:schemeClr>
              </a:gs>
            </a:gsLst>
            <a:path path="circle">
              <a:fillToRect l="50000" t="-80000" r="50000" b="180000"/>
            </a:path>
          </a:gra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normAutofit fontScale="92500"/>
          </a:bodyPr>
          <a:lstStyle/>
          <a:p>
            <a:pPr algn="ctr"/>
            <a:r>
              <a:rPr kumimoji="1" lang="ja-JP" altLang="en-US" sz="2400" b="1" dirty="0"/>
              <a:t>安全・安心</a:t>
            </a:r>
            <a:endParaRPr lang="en-US" altLang="ja-JP" sz="2400" b="1" dirty="0"/>
          </a:p>
          <a:p>
            <a:pPr algn="ctr"/>
            <a:r>
              <a:rPr kumimoji="1" lang="ja-JP" altLang="en-US" dirty="0"/>
              <a:t>防犯灯の設置、維持管理、見守り、防災活動</a:t>
            </a:r>
          </a:p>
        </p:txBody>
      </p:sp>
      <p:pic>
        <p:nvPicPr>
          <p:cNvPr id="7" name="図 6">
            <a:extLst>
              <a:ext uri="{FF2B5EF4-FFF2-40B4-BE49-F238E27FC236}">
                <a16:creationId xmlns:a16="http://schemas.microsoft.com/office/drawing/2014/main" id="{28513116-290F-49DA-9AF7-AE1A81D13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1235" y="793788"/>
            <a:ext cx="1638104" cy="1158239"/>
          </a:xfrm>
          <a:prstGeom prst="rect">
            <a:avLst/>
          </a:prstGeom>
        </p:spPr>
      </p:pic>
      <p:pic>
        <p:nvPicPr>
          <p:cNvPr id="9" name="図 8">
            <a:extLst>
              <a:ext uri="{FF2B5EF4-FFF2-40B4-BE49-F238E27FC236}">
                <a16:creationId xmlns:a16="http://schemas.microsoft.com/office/drawing/2014/main" id="{9595CD6F-A661-4DBE-8493-CA7E8E90C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0" y="752806"/>
            <a:ext cx="1638188" cy="1158240"/>
          </a:xfrm>
          <a:prstGeom prst="rect">
            <a:avLst/>
          </a:prstGeom>
        </p:spPr>
      </p:pic>
      <p:sp>
        <p:nvSpPr>
          <p:cNvPr id="10" name="楕円 9">
            <a:extLst>
              <a:ext uri="{FF2B5EF4-FFF2-40B4-BE49-F238E27FC236}">
                <a16:creationId xmlns:a16="http://schemas.microsoft.com/office/drawing/2014/main" id="{354401A5-FB79-4448-981B-24469C819844}"/>
              </a:ext>
            </a:extLst>
          </p:cNvPr>
          <p:cNvSpPr/>
          <p:nvPr/>
        </p:nvSpPr>
        <p:spPr>
          <a:xfrm>
            <a:off x="314960" y="3677563"/>
            <a:ext cx="3491230" cy="1407160"/>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t>住みよい環境</a:t>
            </a:r>
            <a:endParaRPr kumimoji="1" lang="en-US" altLang="ja-JP" dirty="0"/>
          </a:p>
          <a:p>
            <a:pPr algn="ctr"/>
            <a:r>
              <a:rPr kumimoji="1" lang="ja-JP" altLang="en-US" dirty="0"/>
              <a:t>公園等の美化活動、再生資源回収</a:t>
            </a:r>
          </a:p>
        </p:txBody>
      </p:sp>
      <p:sp>
        <p:nvSpPr>
          <p:cNvPr id="11" name="楕円 10">
            <a:extLst>
              <a:ext uri="{FF2B5EF4-FFF2-40B4-BE49-F238E27FC236}">
                <a16:creationId xmlns:a16="http://schemas.microsoft.com/office/drawing/2014/main" id="{E16CF0CA-E544-4C0A-8367-FD757F3A8424}"/>
              </a:ext>
            </a:extLst>
          </p:cNvPr>
          <p:cNvSpPr/>
          <p:nvPr/>
        </p:nvSpPr>
        <p:spPr>
          <a:xfrm>
            <a:off x="3025266" y="4062960"/>
            <a:ext cx="3491230" cy="1407160"/>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sz="2400" b="1" dirty="0"/>
              <a:t>情報提供</a:t>
            </a:r>
            <a:endParaRPr kumimoji="1" lang="en-US" altLang="ja-JP" dirty="0"/>
          </a:p>
          <a:p>
            <a:pPr algn="ctr"/>
            <a:r>
              <a:rPr kumimoji="1" lang="ja-JP" altLang="en-US" dirty="0"/>
              <a:t>地域の回覧板や掲示板</a:t>
            </a:r>
          </a:p>
        </p:txBody>
      </p:sp>
      <p:sp>
        <p:nvSpPr>
          <p:cNvPr id="12" name="テキスト ボックス 11">
            <a:extLst>
              <a:ext uri="{FF2B5EF4-FFF2-40B4-BE49-F238E27FC236}">
                <a16:creationId xmlns:a16="http://schemas.microsoft.com/office/drawing/2014/main" id="{E2CFD6CE-B7D8-4956-9FA3-F5618F8DB859}"/>
              </a:ext>
            </a:extLst>
          </p:cNvPr>
          <p:cNvSpPr txBox="1"/>
          <p:nvPr/>
        </p:nvSpPr>
        <p:spPr>
          <a:xfrm>
            <a:off x="515946" y="6289950"/>
            <a:ext cx="6032499" cy="523220"/>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自治会は地域の身近な存在として幅広い活動に取り組み</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あなたの町を支えています。</a:t>
            </a:r>
          </a:p>
        </p:txBody>
      </p:sp>
      <p:sp>
        <p:nvSpPr>
          <p:cNvPr id="14" name="テキスト ボックス 13">
            <a:extLst>
              <a:ext uri="{FF2B5EF4-FFF2-40B4-BE49-F238E27FC236}">
                <a16:creationId xmlns:a16="http://schemas.microsoft.com/office/drawing/2014/main" id="{C4531E1D-CB2D-40C0-872C-204CAF47B889}"/>
              </a:ext>
            </a:extLst>
          </p:cNvPr>
          <p:cNvSpPr txBox="1"/>
          <p:nvPr/>
        </p:nvSpPr>
        <p:spPr>
          <a:xfrm>
            <a:off x="759533" y="8394200"/>
            <a:ext cx="5120640" cy="830997"/>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同じ地域に住む人たちが、相互の親睦を図りながら、防災や防犯活動、環境 美化運動の推進や防犯灯の設置、レクリエーション行事など様々な活動を行うことで、自分たちの地域を住みよいまちにしていくための自治組織です。</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7" name="スクロール: 横 16">
            <a:extLst>
              <a:ext uri="{FF2B5EF4-FFF2-40B4-BE49-F238E27FC236}">
                <a16:creationId xmlns:a16="http://schemas.microsoft.com/office/drawing/2014/main" id="{83A85E9E-7A00-4A60-9369-49B77142C288}"/>
              </a:ext>
            </a:extLst>
          </p:cNvPr>
          <p:cNvSpPr/>
          <p:nvPr/>
        </p:nvSpPr>
        <p:spPr>
          <a:xfrm>
            <a:off x="790067" y="7615881"/>
            <a:ext cx="2299970" cy="711200"/>
          </a:xfrm>
          <a:prstGeom prst="horizont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自治会とは？</a:t>
            </a:r>
          </a:p>
        </p:txBody>
      </p:sp>
      <p:sp>
        <p:nvSpPr>
          <p:cNvPr id="20" name="正方形/長方形 19">
            <a:extLst>
              <a:ext uri="{FF2B5EF4-FFF2-40B4-BE49-F238E27FC236}">
                <a16:creationId xmlns:a16="http://schemas.microsoft.com/office/drawing/2014/main" id="{6F185EDD-B82A-4B1E-ACC0-879FFDAA2359}"/>
              </a:ext>
            </a:extLst>
          </p:cNvPr>
          <p:cNvSpPr/>
          <p:nvPr/>
        </p:nvSpPr>
        <p:spPr>
          <a:xfrm>
            <a:off x="241823" y="264161"/>
            <a:ext cx="6374354" cy="9377678"/>
          </a:xfrm>
          <a:prstGeom prst="rect">
            <a:avLst/>
          </a:prstGeom>
          <a:noFill/>
          <a:ln w="254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D3B02D4-0699-4DC5-B621-2DDD83788BD1}"/>
              </a:ext>
            </a:extLst>
          </p:cNvPr>
          <p:cNvSpPr txBox="1"/>
          <p:nvPr/>
        </p:nvSpPr>
        <p:spPr>
          <a:xfrm>
            <a:off x="5940351" y="1489152"/>
            <a:ext cx="1074794" cy="461665"/>
          </a:xfrm>
          <a:prstGeom prst="rect">
            <a:avLst/>
          </a:prstGeom>
          <a:noFill/>
        </p:spPr>
        <p:txBody>
          <a:bodyPr wrap="square" rtlCol="0">
            <a:spAutoFit/>
          </a:bodyPr>
          <a:lstStyle/>
          <a:p>
            <a:r>
              <a:rPr kumimoji="1" lang="ja-JP" altLang="en-US" sz="800" dirty="0"/>
              <a:t>シンボル</a:t>
            </a:r>
            <a:endParaRPr kumimoji="1" lang="en-US" altLang="ja-JP" sz="800" dirty="0"/>
          </a:p>
          <a:p>
            <a:r>
              <a:rPr kumimoji="1" lang="ja-JP" altLang="en-US" sz="800" dirty="0"/>
              <a:t>キャラクター</a:t>
            </a:r>
            <a:endParaRPr kumimoji="1" lang="en-US" altLang="ja-JP" sz="800" dirty="0"/>
          </a:p>
          <a:p>
            <a:r>
              <a:rPr kumimoji="1" lang="ja-JP" altLang="en-US" sz="800" dirty="0"/>
              <a:t>もり吉</a:t>
            </a:r>
          </a:p>
        </p:txBody>
      </p:sp>
      <p:sp>
        <p:nvSpPr>
          <p:cNvPr id="22" name="テキスト ボックス 21">
            <a:extLst>
              <a:ext uri="{FF2B5EF4-FFF2-40B4-BE49-F238E27FC236}">
                <a16:creationId xmlns:a16="http://schemas.microsoft.com/office/drawing/2014/main" id="{60A60E8D-A3DB-468A-A6C6-95E1F3083F09}"/>
              </a:ext>
            </a:extLst>
          </p:cNvPr>
          <p:cNvSpPr txBox="1"/>
          <p:nvPr/>
        </p:nvSpPr>
        <p:spPr>
          <a:xfrm>
            <a:off x="1038364" y="345159"/>
            <a:ext cx="3667181" cy="369332"/>
          </a:xfrm>
          <a:prstGeom prst="rect">
            <a:avLst/>
          </a:prstGeom>
          <a:noFill/>
        </p:spPr>
        <p:txBody>
          <a:bodyPr wrap="square" rtlCol="0">
            <a:spAutoFit/>
          </a:bodyPr>
          <a:lstStyle/>
          <a:p>
            <a:r>
              <a:rPr kumimoji="1" lang="ja-JP" altLang="en-US" b="1" dirty="0"/>
              <a:t>守口市にお住まいの皆さん！</a:t>
            </a:r>
          </a:p>
        </p:txBody>
      </p:sp>
      <p:pic>
        <p:nvPicPr>
          <p:cNvPr id="8" name="図 7">
            <a:extLst>
              <a:ext uri="{FF2B5EF4-FFF2-40B4-BE49-F238E27FC236}">
                <a16:creationId xmlns:a16="http://schemas.microsoft.com/office/drawing/2014/main" id="{59BB2B5B-A102-44B6-847C-A8114AFCC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50" y="4815671"/>
            <a:ext cx="1914908" cy="1407160"/>
          </a:xfrm>
          <a:prstGeom prst="rect">
            <a:avLst/>
          </a:prstGeom>
        </p:spPr>
      </p:pic>
      <p:pic>
        <p:nvPicPr>
          <p:cNvPr id="15" name="図 14">
            <a:extLst>
              <a:ext uri="{FF2B5EF4-FFF2-40B4-BE49-F238E27FC236}">
                <a16:creationId xmlns:a16="http://schemas.microsoft.com/office/drawing/2014/main" id="{A725FEA8-226A-433B-8E2D-B7160294FE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9059" y="5102087"/>
            <a:ext cx="1325328" cy="915322"/>
          </a:xfrm>
          <a:prstGeom prst="rect">
            <a:avLst/>
          </a:prstGeom>
        </p:spPr>
      </p:pic>
      <p:sp>
        <p:nvSpPr>
          <p:cNvPr id="19" name="テキスト ボックス 18">
            <a:extLst>
              <a:ext uri="{FF2B5EF4-FFF2-40B4-BE49-F238E27FC236}">
                <a16:creationId xmlns:a16="http://schemas.microsoft.com/office/drawing/2014/main" id="{6FC7AF2B-C6B3-468B-96D7-DE4920996D3B}"/>
              </a:ext>
            </a:extLst>
          </p:cNvPr>
          <p:cNvSpPr txBox="1"/>
          <p:nvPr/>
        </p:nvSpPr>
        <p:spPr>
          <a:xfrm>
            <a:off x="886960" y="6963620"/>
            <a:ext cx="5120640" cy="461665"/>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安心・安全な地域づくりにおいては、自治会加入によるご協力をいただき、日頃より地域の連携を深めることが重要です。</a:t>
            </a:r>
            <a:endParaRPr kumimoji="1" lang="ja-JP" altLang="en-US"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2570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363801-00EC-48EE-A904-EDED67C9F9CF}"/>
              </a:ext>
            </a:extLst>
          </p:cNvPr>
          <p:cNvSpPr>
            <a:spLocks noGrp="1"/>
          </p:cNvSpPr>
          <p:nvPr>
            <p:ph type="ctrTitle"/>
          </p:nvPr>
        </p:nvSpPr>
        <p:spPr>
          <a:xfrm>
            <a:off x="554260" y="387138"/>
            <a:ext cx="5829300" cy="595318"/>
          </a:xfrm>
        </p:spPr>
        <p:txBody>
          <a:bodyPr>
            <a:normAutofit/>
          </a:bodyPr>
          <a:lstStyle/>
          <a:p>
            <a:r>
              <a:rPr kumimoji="1" lang="ja-JP" altLang="en-US" sz="2800" dirty="0">
                <a:latin typeface="Algerian" panose="04020705040A02060702" pitchFamily="82" charset="0"/>
                <a:ea typeface="Microsoft JhengHei" panose="020B0604030504040204" pitchFamily="34" charset="-120"/>
              </a:rPr>
              <a:t>自治会がなくなるとどうなる？</a:t>
            </a:r>
          </a:p>
        </p:txBody>
      </p:sp>
      <p:pic>
        <p:nvPicPr>
          <p:cNvPr id="9" name="図 8">
            <a:extLst>
              <a:ext uri="{FF2B5EF4-FFF2-40B4-BE49-F238E27FC236}">
                <a16:creationId xmlns:a16="http://schemas.microsoft.com/office/drawing/2014/main" id="{9595CD6F-A661-4DBE-8493-CA7E8E90C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8294" y="3453216"/>
            <a:ext cx="1315357" cy="929990"/>
          </a:xfrm>
          <a:prstGeom prst="rect">
            <a:avLst/>
          </a:prstGeom>
        </p:spPr>
      </p:pic>
      <p:sp>
        <p:nvSpPr>
          <p:cNvPr id="14" name="テキスト ボックス 13">
            <a:extLst>
              <a:ext uri="{FF2B5EF4-FFF2-40B4-BE49-F238E27FC236}">
                <a16:creationId xmlns:a16="http://schemas.microsoft.com/office/drawing/2014/main" id="{C4531E1D-CB2D-40C0-872C-204CAF47B889}"/>
              </a:ext>
            </a:extLst>
          </p:cNvPr>
          <p:cNvSpPr txBox="1"/>
          <p:nvPr/>
        </p:nvSpPr>
        <p:spPr>
          <a:xfrm>
            <a:off x="529771" y="7439470"/>
            <a:ext cx="5829300" cy="830997"/>
          </a:xfrm>
          <a:prstGeom prst="rect">
            <a:avLst/>
          </a:prstGeom>
          <a:noFill/>
        </p:spPr>
        <p:txBody>
          <a:bodyPr wrap="square" rtlCol="0">
            <a:spAutoFit/>
          </a:bodyPr>
          <a:lstStyle/>
          <a:p>
            <a:r>
              <a:rPr kumimoji="1" lang="ja-JP" altLang="en-US" sz="1200" u="sng" dirty="0">
                <a:latin typeface="BIZ UDPゴシック" panose="020B0400000000000000" pitchFamily="50" charset="-128"/>
                <a:ea typeface="BIZ UDPゴシック" panose="020B0400000000000000" pitchFamily="50" charset="-128"/>
              </a:rPr>
              <a:t>自治会は必ず加入しなければいけない？</a:t>
            </a:r>
            <a:endParaRPr kumimoji="1" lang="en-US" altLang="ja-JP" sz="1200" u="sng"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自治会への加入は強制ではありません。しかし、自治会は防犯、防災、美化活動、親ぼく活動等、地域に密着した様々な問題に取り組み、あなたの街を支えています。ぜひ自治会に加入しましょう。</a:t>
            </a:r>
          </a:p>
        </p:txBody>
      </p:sp>
      <p:sp>
        <p:nvSpPr>
          <p:cNvPr id="18" name="四角形: 角を丸くする 17">
            <a:extLst>
              <a:ext uri="{FF2B5EF4-FFF2-40B4-BE49-F238E27FC236}">
                <a16:creationId xmlns:a16="http://schemas.microsoft.com/office/drawing/2014/main" id="{23C26826-A340-4B53-A2A5-B5EB2D6ED3D3}"/>
              </a:ext>
            </a:extLst>
          </p:cNvPr>
          <p:cNvSpPr/>
          <p:nvPr/>
        </p:nvSpPr>
        <p:spPr>
          <a:xfrm>
            <a:off x="514350" y="8314894"/>
            <a:ext cx="6032500" cy="120396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dirty="0">
                <a:solidFill>
                  <a:schemeClr val="tx1"/>
                </a:solidFill>
                <a:latin typeface="BIZ UDPゴシック" panose="020B0400000000000000" pitchFamily="50" charset="-128"/>
                <a:ea typeface="BIZ UDPゴシック" panose="020B0400000000000000" pitchFamily="50" charset="-128"/>
              </a:rPr>
              <a:t>自治会加入については　</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500" dirty="0">
                <a:solidFill>
                  <a:schemeClr val="tx1"/>
                </a:solidFill>
                <a:latin typeface="BIZ UDPゴシック" panose="020B0400000000000000" pitchFamily="50" charset="-128"/>
                <a:ea typeface="BIZ UDPゴシック" panose="020B0400000000000000" pitchFamily="50" charset="-128"/>
              </a:rPr>
              <a:t>お住まいの地区の自治会長へお尋ねください。</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自治会長が分からない場合は守口市役所市民生活部コミュニティ推進課までお問合せください。☏０６－６９９２－１５２０（直通）</a:t>
            </a:r>
          </a:p>
        </p:txBody>
      </p:sp>
      <p:sp>
        <p:nvSpPr>
          <p:cNvPr id="20" name="正方形/長方形 19">
            <a:extLst>
              <a:ext uri="{FF2B5EF4-FFF2-40B4-BE49-F238E27FC236}">
                <a16:creationId xmlns:a16="http://schemas.microsoft.com/office/drawing/2014/main" id="{6F185EDD-B82A-4B1E-ACC0-879FFDAA2359}"/>
              </a:ext>
            </a:extLst>
          </p:cNvPr>
          <p:cNvSpPr/>
          <p:nvPr/>
        </p:nvSpPr>
        <p:spPr>
          <a:xfrm>
            <a:off x="241823" y="264161"/>
            <a:ext cx="6374354" cy="9377678"/>
          </a:xfrm>
          <a:prstGeom prst="rect">
            <a:avLst/>
          </a:prstGeom>
          <a:noFill/>
          <a:ln w="254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D3B02D4-0699-4DC5-B621-2DDD83788BD1}"/>
              </a:ext>
            </a:extLst>
          </p:cNvPr>
          <p:cNvSpPr txBox="1"/>
          <p:nvPr/>
        </p:nvSpPr>
        <p:spPr>
          <a:xfrm>
            <a:off x="10664887" y="3219150"/>
            <a:ext cx="1074794" cy="461665"/>
          </a:xfrm>
          <a:prstGeom prst="rect">
            <a:avLst/>
          </a:prstGeom>
          <a:noFill/>
        </p:spPr>
        <p:txBody>
          <a:bodyPr wrap="square" rtlCol="0">
            <a:spAutoFit/>
          </a:bodyPr>
          <a:lstStyle/>
          <a:p>
            <a:r>
              <a:rPr kumimoji="1" lang="ja-JP" altLang="en-US" sz="800" dirty="0"/>
              <a:t>シンボル</a:t>
            </a:r>
            <a:endParaRPr kumimoji="1" lang="en-US" altLang="ja-JP" sz="800" dirty="0"/>
          </a:p>
          <a:p>
            <a:r>
              <a:rPr kumimoji="1" lang="ja-JP" altLang="en-US" sz="800" dirty="0"/>
              <a:t>キャラクター</a:t>
            </a:r>
            <a:endParaRPr kumimoji="1" lang="en-US" altLang="ja-JP" sz="800" dirty="0"/>
          </a:p>
          <a:p>
            <a:r>
              <a:rPr kumimoji="1" lang="ja-JP" altLang="en-US" sz="800" dirty="0"/>
              <a:t>もり吉</a:t>
            </a:r>
          </a:p>
        </p:txBody>
      </p:sp>
      <p:sp>
        <p:nvSpPr>
          <p:cNvPr id="6" name="四角形: 角を丸くする 5">
            <a:extLst>
              <a:ext uri="{FF2B5EF4-FFF2-40B4-BE49-F238E27FC236}">
                <a16:creationId xmlns:a16="http://schemas.microsoft.com/office/drawing/2014/main" id="{8EF8D8C3-FBFD-477B-AC07-5384FC1C8594}"/>
              </a:ext>
            </a:extLst>
          </p:cNvPr>
          <p:cNvSpPr/>
          <p:nvPr/>
        </p:nvSpPr>
        <p:spPr>
          <a:xfrm>
            <a:off x="711200" y="1161649"/>
            <a:ext cx="4513943" cy="110605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a:latin typeface="Berlin Sans FB Demi" panose="020E0802020502020306" pitchFamily="34" charset="0"/>
              </a:rPr>
              <a:t>防犯灯を維持管理する人がおらず、町が暗くなってしまう</a:t>
            </a:r>
          </a:p>
        </p:txBody>
      </p:sp>
      <p:sp>
        <p:nvSpPr>
          <p:cNvPr id="23" name="四角形: 角を丸くする 22">
            <a:extLst>
              <a:ext uri="{FF2B5EF4-FFF2-40B4-BE49-F238E27FC236}">
                <a16:creationId xmlns:a16="http://schemas.microsoft.com/office/drawing/2014/main" id="{93D2065C-028B-42FB-ACEB-9AD41A2D508A}"/>
              </a:ext>
            </a:extLst>
          </p:cNvPr>
          <p:cNvSpPr/>
          <p:nvPr/>
        </p:nvSpPr>
        <p:spPr>
          <a:xfrm>
            <a:off x="1869617" y="2330239"/>
            <a:ext cx="4513943" cy="109570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dirty="0">
                <a:latin typeface="Berlin Sans FB Demi" panose="020E0802020502020306" pitchFamily="34" charset="0"/>
              </a:rPr>
              <a:t>夏祭り等の行事がなくなり、近所のつながりが希薄化</a:t>
            </a:r>
          </a:p>
        </p:txBody>
      </p:sp>
      <p:sp>
        <p:nvSpPr>
          <p:cNvPr id="24" name="四角形: 角を丸くする 23">
            <a:extLst>
              <a:ext uri="{FF2B5EF4-FFF2-40B4-BE49-F238E27FC236}">
                <a16:creationId xmlns:a16="http://schemas.microsoft.com/office/drawing/2014/main" id="{1544FBC0-4FF6-4160-BF6B-B5983B94A9FF}"/>
              </a:ext>
            </a:extLst>
          </p:cNvPr>
          <p:cNvSpPr/>
          <p:nvPr/>
        </p:nvSpPr>
        <p:spPr>
          <a:xfrm>
            <a:off x="514349" y="3425943"/>
            <a:ext cx="4513943" cy="103345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dirty="0">
                <a:latin typeface="Berlin Sans FB Demi" panose="020E0802020502020306" pitchFamily="34" charset="0"/>
              </a:rPr>
              <a:t>有事の際に助け合いが難しくなる</a:t>
            </a:r>
          </a:p>
        </p:txBody>
      </p:sp>
      <p:sp>
        <p:nvSpPr>
          <p:cNvPr id="25" name="四角形: 角を丸くする 24">
            <a:extLst>
              <a:ext uri="{FF2B5EF4-FFF2-40B4-BE49-F238E27FC236}">
                <a16:creationId xmlns:a16="http://schemas.microsoft.com/office/drawing/2014/main" id="{5E4DAD73-512E-42F8-B7CE-A3DEDCF7130B}"/>
              </a:ext>
            </a:extLst>
          </p:cNvPr>
          <p:cNvSpPr/>
          <p:nvPr/>
        </p:nvSpPr>
        <p:spPr>
          <a:xfrm>
            <a:off x="1869617" y="4543345"/>
            <a:ext cx="4513943" cy="104252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dirty="0">
                <a:latin typeface="Berlin Sans FB Demi" panose="020E0802020502020306" pitchFamily="34" charset="0"/>
              </a:rPr>
              <a:t>子ども、高齢者の見守りをする人がいなくなる、助け合い意識の低下</a:t>
            </a:r>
          </a:p>
        </p:txBody>
      </p:sp>
      <p:sp>
        <p:nvSpPr>
          <p:cNvPr id="26" name="四角形: 角を丸くする 25">
            <a:extLst>
              <a:ext uri="{FF2B5EF4-FFF2-40B4-BE49-F238E27FC236}">
                <a16:creationId xmlns:a16="http://schemas.microsoft.com/office/drawing/2014/main" id="{CF1E2AFE-004A-4067-BBC7-B456A72233D4}"/>
              </a:ext>
            </a:extLst>
          </p:cNvPr>
          <p:cNvSpPr/>
          <p:nvPr/>
        </p:nvSpPr>
        <p:spPr>
          <a:xfrm>
            <a:off x="554260" y="5617636"/>
            <a:ext cx="4513943" cy="104974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dirty="0">
                <a:latin typeface="Berlin Sans FB Demi" panose="020E0802020502020306" pitchFamily="34" charset="0"/>
              </a:rPr>
              <a:t>災害時の安否確認、情報伝達に支障がでる</a:t>
            </a:r>
          </a:p>
        </p:txBody>
      </p:sp>
      <p:sp>
        <p:nvSpPr>
          <p:cNvPr id="27" name="テキスト ボックス 26">
            <a:extLst>
              <a:ext uri="{FF2B5EF4-FFF2-40B4-BE49-F238E27FC236}">
                <a16:creationId xmlns:a16="http://schemas.microsoft.com/office/drawing/2014/main" id="{3FD5FB3C-0328-4CB3-B642-DEA3F0AE8429}"/>
              </a:ext>
            </a:extLst>
          </p:cNvPr>
          <p:cNvSpPr txBox="1"/>
          <p:nvPr/>
        </p:nvSpPr>
        <p:spPr>
          <a:xfrm>
            <a:off x="554260" y="6811274"/>
            <a:ext cx="5829300"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自治会加入者が減り、自治会がなくなってしまうと、地域に様々な影響を及ぼします。安心、安全なまちを継続していくためにも、自治会に加入しましょう！</a:t>
            </a:r>
          </a:p>
        </p:txBody>
      </p:sp>
      <p:pic>
        <p:nvPicPr>
          <p:cNvPr id="16" name="図 15">
            <a:extLst>
              <a:ext uri="{FF2B5EF4-FFF2-40B4-BE49-F238E27FC236}">
                <a16:creationId xmlns:a16="http://schemas.microsoft.com/office/drawing/2014/main" id="{C3363C24-DB66-4495-931C-67C2DB9FEDA8}"/>
              </a:ext>
            </a:extLst>
          </p:cNvPr>
          <p:cNvPicPr>
            <a:picLocks noChangeAspect="1"/>
          </p:cNvPicPr>
          <p:nvPr/>
        </p:nvPicPr>
        <p:blipFill rotWithShape="1">
          <a:blip r:embed="rId3">
            <a:extLst>
              <a:ext uri="{28A0092B-C50C-407E-A947-70E740481C1C}">
                <a14:useLocalDpi xmlns:a14="http://schemas.microsoft.com/office/drawing/2010/main" val="0"/>
              </a:ext>
            </a:extLst>
          </a:blip>
          <a:srcRect l="4870" t="11097" r="6148" b="9392"/>
          <a:stretch/>
        </p:blipFill>
        <p:spPr>
          <a:xfrm>
            <a:off x="580588" y="4516773"/>
            <a:ext cx="1289028" cy="1016915"/>
          </a:xfrm>
          <a:prstGeom prst="rect">
            <a:avLst/>
          </a:prstGeom>
        </p:spPr>
      </p:pic>
      <p:pic>
        <p:nvPicPr>
          <p:cNvPr id="28" name="図 27">
            <a:extLst>
              <a:ext uri="{FF2B5EF4-FFF2-40B4-BE49-F238E27FC236}">
                <a16:creationId xmlns:a16="http://schemas.microsoft.com/office/drawing/2014/main" id="{1E7238DC-F238-435A-BF51-642DF5952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4812" y="1148987"/>
            <a:ext cx="1238748" cy="1118717"/>
          </a:xfrm>
          <a:prstGeom prst="rect">
            <a:avLst/>
          </a:prstGeom>
        </p:spPr>
      </p:pic>
      <p:pic>
        <p:nvPicPr>
          <p:cNvPr id="32" name="図 31">
            <a:extLst>
              <a:ext uri="{FF2B5EF4-FFF2-40B4-BE49-F238E27FC236}">
                <a16:creationId xmlns:a16="http://schemas.microsoft.com/office/drawing/2014/main" id="{F0B30BCF-1FA2-486D-A24A-E94C2FEAC1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260" y="2319886"/>
            <a:ext cx="1378109" cy="1022109"/>
          </a:xfrm>
          <a:prstGeom prst="rect">
            <a:avLst/>
          </a:prstGeom>
        </p:spPr>
      </p:pic>
      <p:pic>
        <p:nvPicPr>
          <p:cNvPr id="36" name="図 35">
            <a:extLst>
              <a:ext uri="{FF2B5EF4-FFF2-40B4-BE49-F238E27FC236}">
                <a16:creationId xmlns:a16="http://schemas.microsoft.com/office/drawing/2014/main" id="{E6807986-9E2F-4E48-B9BE-63F9E06AD5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202" y="5498793"/>
            <a:ext cx="1315357" cy="1158239"/>
          </a:xfrm>
          <a:prstGeom prst="rect">
            <a:avLst/>
          </a:prstGeom>
        </p:spPr>
      </p:pic>
    </p:spTree>
    <p:extLst>
      <p:ext uri="{BB962C8B-B14F-4D97-AF65-F5344CB8AC3E}">
        <p14:creationId xmlns:p14="http://schemas.microsoft.com/office/powerpoint/2010/main" val="320385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TotalTime>
  <Words>383</Words>
  <Application>Microsoft Office PowerPoint</Application>
  <PresentationFormat>A4 210 x 297 mm</PresentationFormat>
  <Paragraphs>34</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BIZ UDPゴシック</vt:lpstr>
      <vt:lpstr>Microsoft JhengHei</vt:lpstr>
      <vt:lpstr>游ゴシック</vt:lpstr>
      <vt:lpstr>游ゴシック Light</vt:lpstr>
      <vt:lpstr>Algerian</vt:lpstr>
      <vt:lpstr>Arial</vt:lpstr>
      <vt:lpstr>Berlin Sans FB Demi</vt:lpstr>
      <vt:lpstr>Calibri</vt:lpstr>
      <vt:lpstr>Calibri Light</vt:lpstr>
      <vt:lpstr>Office テーマ</vt:lpstr>
      <vt:lpstr>自治会に 入りませんか</vt:lpstr>
      <vt:lpstr>自治会がなくなるとどうなる？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自治会に 入りませんか</dc:title>
  <dc:creator>一井　麻衣</dc:creator>
  <cp:lastModifiedBy>Mori_cosui</cp:lastModifiedBy>
  <cp:revision>21</cp:revision>
  <cp:lastPrinted>2021-09-29T03:48:30Z</cp:lastPrinted>
  <dcterms:created xsi:type="dcterms:W3CDTF">2021-09-28T07:14:06Z</dcterms:created>
  <dcterms:modified xsi:type="dcterms:W3CDTF">2022-11-11T02:05:47Z</dcterms:modified>
</cp:coreProperties>
</file>