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3829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Xチャート（多面的・多角的、分類）">
    <p:spTree>
      <p:nvGrpSpPr>
        <p:cNvPr id="1" name=""/>
        <p:cNvGrpSpPr/>
        <p:nvPr/>
      </p:nvGrpSpPr>
      <p:grpSpPr>
        <a:xfrm>
          <a:off x="0" y="0"/>
          <a:ext cx="0" cy="0"/>
          <a:chOff x="0" y="0"/>
          <a:chExt cx="0" cy="0"/>
        </a:xfrm>
      </p:grpSpPr>
      <p:sp>
        <p:nvSpPr>
          <p:cNvPr id="2" name="直線 12">
            <a:extLst>
              <a:ext uri="{FF2B5EF4-FFF2-40B4-BE49-F238E27FC236}">
                <a16:creationId xmlns:a16="http://schemas.microsoft.com/office/drawing/2014/main" id="{337BB82E-F16C-9BDC-2E7D-6CEB1177C4F3}"/>
              </a:ext>
            </a:extLst>
          </p:cNvPr>
          <p:cNvSpPr/>
          <p:nvPr userDrawn="1"/>
        </p:nvSpPr>
        <p:spPr>
          <a:xfrm>
            <a:off x="0" y="1"/>
            <a:ext cx="12196051" cy="6858268"/>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3" name="直線 17">
            <a:extLst>
              <a:ext uri="{FF2B5EF4-FFF2-40B4-BE49-F238E27FC236}">
                <a16:creationId xmlns:a16="http://schemas.microsoft.com/office/drawing/2014/main" id="{4623CE5E-6263-466A-1DD7-3EFA80FBDF2B}"/>
              </a:ext>
            </a:extLst>
          </p:cNvPr>
          <p:cNvSpPr/>
          <p:nvPr userDrawn="1"/>
        </p:nvSpPr>
        <p:spPr>
          <a:xfrm flipH="1">
            <a:off x="-4050" y="-266"/>
            <a:ext cx="12196051" cy="6858268"/>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4" name="テキスト ボックス 3">
            <a:extLst>
              <a:ext uri="{FF2B5EF4-FFF2-40B4-BE49-F238E27FC236}">
                <a16:creationId xmlns:a16="http://schemas.microsoft.com/office/drawing/2014/main" id="{8B33D427-F6EF-3ED0-0474-E1C9962DABC7}"/>
              </a:ext>
            </a:extLst>
          </p:cNvPr>
          <p:cNvSpPr txBox="1"/>
          <p:nvPr userDrawn="1"/>
        </p:nvSpPr>
        <p:spPr>
          <a:xfrm>
            <a:off x="5275" y="-867469"/>
            <a:ext cx="11539025" cy="830997"/>
          </a:xfrm>
          <a:prstGeom prst="rect">
            <a:avLst/>
          </a:prstGeom>
          <a:noFill/>
        </p:spPr>
        <p:txBody>
          <a:bodyPr wrap="square">
            <a:spAutoFit/>
          </a:bodyPr>
          <a:lstStyle/>
          <a:p>
            <a:r>
              <a:rPr lang="en-US" altLang="ja-JP" sz="2400" dirty="0"/>
              <a:t>Y/X/W</a:t>
            </a:r>
            <a:r>
              <a:rPr lang="ja-JP" altLang="en-US" sz="2400" dirty="0"/>
              <a:t>チャートは「多面的・多角的に見る」「分類する」ことを助けてくれます。</a:t>
            </a:r>
            <a:br>
              <a:rPr lang="ja-JP" altLang="en-US" sz="2400" dirty="0"/>
            </a:br>
            <a:r>
              <a:rPr lang="en-US" altLang="ja-JP" sz="2400" dirty="0"/>
              <a:t>Y</a:t>
            </a:r>
            <a:r>
              <a:rPr lang="ja-JP" altLang="en-US" sz="2400" dirty="0"/>
              <a:t>チャートは</a:t>
            </a:r>
            <a:r>
              <a:rPr lang="en-US" altLang="ja-JP" sz="2400" dirty="0"/>
              <a:t>3</a:t>
            </a:r>
            <a:r>
              <a:rPr lang="ja-JP" altLang="en-US" sz="2400" dirty="0"/>
              <a:t>つ、</a:t>
            </a:r>
            <a:r>
              <a:rPr lang="en-US" altLang="ja-JP" sz="2400" dirty="0"/>
              <a:t>X</a:t>
            </a:r>
            <a:r>
              <a:rPr lang="ja-JP" altLang="en-US" sz="2400" dirty="0"/>
              <a:t>チャートは</a:t>
            </a:r>
            <a:r>
              <a:rPr lang="en-US" altLang="ja-JP" sz="2400" dirty="0"/>
              <a:t>4</a:t>
            </a:r>
            <a:r>
              <a:rPr lang="ja-JP" altLang="en-US" sz="2400" dirty="0"/>
              <a:t>つ、</a:t>
            </a:r>
            <a:r>
              <a:rPr lang="en-US" altLang="ja-JP" sz="2400" dirty="0"/>
              <a:t>W</a:t>
            </a:r>
            <a:r>
              <a:rPr lang="ja-JP" altLang="en-US" sz="2400" dirty="0"/>
              <a:t>チャートは</a:t>
            </a:r>
            <a:r>
              <a:rPr lang="en-US" altLang="ja-JP" sz="2400" dirty="0"/>
              <a:t>5</a:t>
            </a:r>
            <a:r>
              <a:rPr lang="ja-JP" altLang="en-US" sz="2400" dirty="0"/>
              <a:t>つの視点があります。</a:t>
            </a:r>
          </a:p>
        </p:txBody>
      </p:sp>
    </p:spTree>
    <p:extLst>
      <p:ext uri="{BB962C8B-B14F-4D97-AF65-F5344CB8AC3E}">
        <p14:creationId xmlns:p14="http://schemas.microsoft.com/office/powerpoint/2010/main" val="111880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チャート（多面的・多角的、分類）">
    <p:spTree>
      <p:nvGrpSpPr>
        <p:cNvPr id="1" name=""/>
        <p:cNvGrpSpPr/>
        <p:nvPr/>
      </p:nvGrpSpPr>
      <p:grpSpPr>
        <a:xfrm>
          <a:off x="0" y="0"/>
          <a:ext cx="0" cy="0"/>
          <a:chOff x="0" y="0"/>
          <a:chExt cx="0" cy="0"/>
        </a:xfrm>
      </p:grpSpPr>
      <p:sp>
        <p:nvSpPr>
          <p:cNvPr id="3" name="直線 12">
            <a:extLst>
              <a:ext uri="{FF2B5EF4-FFF2-40B4-BE49-F238E27FC236}">
                <a16:creationId xmlns:a16="http://schemas.microsoft.com/office/drawing/2014/main" id="{38F43E94-4FC4-2C45-08B2-1F1A4CF31227}"/>
              </a:ext>
            </a:extLst>
          </p:cNvPr>
          <p:cNvSpPr/>
          <p:nvPr userDrawn="1"/>
        </p:nvSpPr>
        <p:spPr>
          <a:xfrm>
            <a:off x="1480525" y="12981"/>
            <a:ext cx="2303579" cy="6858000"/>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4" name="直線 12">
            <a:extLst>
              <a:ext uri="{FF2B5EF4-FFF2-40B4-BE49-F238E27FC236}">
                <a16:creationId xmlns:a16="http://schemas.microsoft.com/office/drawing/2014/main" id="{6DAD6833-5B58-C0CB-6230-FEB42B2C025A}"/>
              </a:ext>
            </a:extLst>
          </p:cNvPr>
          <p:cNvSpPr/>
          <p:nvPr userDrawn="1"/>
        </p:nvSpPr>
        <p:spPr>
          <a:xfrm>
            <a:off x="6087683" y="3043"/>
            <a:ext cx="2303579" cy="6858000"/>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5" name="直線 12">
            <a:extLst>
              <a:ext uri="{FF2B5EF4-FFF2-40B4-BE49-F238E27FC236}">
                <a16:creationId xmlns:a16="http://schemas.microsoft.com/office/drawing/2014/main" id="{DE3B3475-33B6-93A9-11D3-172CB856ABCF}"/>
              </a:ext>
            </a:extLst>
          </p:cNvPr>
          <p:cNvSpPr/>
          <p:nvPr userDrawn="1"/>
        </p:nvSpPr>
        <p:spPr>
          <a:xfrm flipH="1">
            <a:off x="3784104" y="12981"/>
            <a:ext cx="2303579" cy="6858000"/>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7" name="直線 12">
            <a:extLst>
              <a:ext uri="{FF2B5EF4-FFF2-40B4-BE49-F238E27FC236}">
                <a16:creationId xmlns:a16="http://schemas.microsoft.com/office/drawing/2014/main" id="{0591D6BA-7E62-D6D3-6E2D-91D9FCFDA1A5}"/>
              </a:ext>
            </a:extLst>
          </p:cNvPr>
          <p:cNvSpPr/>
          <p:nvPr userDrawn="1"/>
        </p:nvSpPr>
        <p:spPr>
          <a:xfrm flipH="1">
            <a:off x="8391261" y="-13477"/>
            <a:ext cx="2303579" cy="6858000"/>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8" name="テキスト ボックス 7">
            <a:extLst>
              <a:ext uri="{FF2B5EF4-FFF2-40B4-BE49-F238E27FC236}">
                <a16:creationId xmlns:a16="http://schemas.microsoft.com/office/drawing/2014/main" id="{5F4D343B-7149-F800-9C4D-25EC98B24056}"/>
              </a:ext>
            </a:extLst>
          </p:cNvPr>
          <p:cNvSpPr txBox="1"/>
          <p:nvPr userDrawn="1"/>
        </p:nvSpPr>
        <p:spPr>
          <a:xfrm>
            <a:off x="5275" y="-867469"/>
            <a:ext cx="11996225" cy="830997"/>
          </a:xfrm>
          <a:prstGeom prst="rect">
            <a:avLst/>
          </a:prstGeom>
          <a:noFill/>
        </p:spPr>
        <p:txBody>
          <a:bodyPr wrap="square">
            <a:spAutoFit/>
          </a:bodyPr>
          <a:lstStyle/>
          <a:p>
            <a:r>
              <a:rPr lang="en-US" altLang="ja-JP" sz="2400" dirty="0"/>
              <a:t>Y/X/W</a:t>
            </a:r>
            <a:r>
              <a:rPr lang="ja-JP" altLang="en-US" sz="2400" dirty="0"/>
              <a:t>チャートは「多面的・多角的に見る」「分類する」ことを助けてくれます。</a:t>
            </a:r>
            <a:br>
              <a:rPr lang="ja-JP" altLang="en-US" sz="2400" dirty="0"/>
            </a:br>
            <a:r>
              <a:rPr lang="en-US" altLang="ja-JP" sz="2400" dirty="0"/>
              <a:t>Y</a:t>
            </a:r>
            <a:r>
              <a:rPr lang="ja-JP" altLang="en-US" sz="2400" dirty="0"/>
              <a:t>チャートは</a:t>
            </a:r>
            <a:r>
              <a:rPr lang="en-US" altLang="ja-JP" sz="2400" dirty="0"/>
              <a:t>3</a:t>
            </a:r>
            <a:r>
              <a:rPr lang="ja-JP" altLang="en-US" sz="2400" dirty="0"/>
              <a:t>つ、</a:t>
            </a:r>
            <a:r>
              <a:rPr lang="en-US" altLang="ja-JP" sz="2400"/>
              <a:t>X</a:t>
            </a:r>
            <a:r>
              <a:rPr lang="ja-JP" altLang="en-US" sz="2400"/>
              <a:t>チャート</a:t>
            </a:r>
            <a:r>
              <a:rPr lang="ja-JP" altLang="en-US" sz="2400" dirty="0"/>
              <a:t>は</a:t>
            </a:r>
            <a:r>
              <a:rPr lang="en-US" altLang="ja-JP" sz="2400" dirty="0"/>
              <a:t>4</a:t>
            </a:r>
            <a:r>
              <a:rPr lang="ja-JP" altLang="en-US" sz="2400" dirty="0"/>
              <a:t>つ、</a:t>
            </a:r>
            <a:r>
              <a:rPr lang="en-US" altLang="ja-JP" sz="2400" dirty="0"/>
              <a:t>W</a:t>
            </a:r>
            <a:r>
              <a:rPr lang="ja-JP" altLang="en-US" sz="2400" dirty="0"/>
              <a:t>チャートは</a:t>
            </a:r>
            <a:r>
              <a:rPr lang="en-US" altLang="ja-JP" sz="2400" dirty="0"/>
              <a:t>5</a:t>
            </a:r>
            <a:r>
              <a:rPr lang="ja-JP" altLang="en-US" sz="2400" dirty="0"/>
              <a:t>つの視点があります。</a:t>
            </a:r>
          </a:p>
        </p:txBody>
      </p:sp>
    </p:spTree>
    <p:extLst>
      <p:ext uri="{BB962C8B-B14F-4D97-AF65-F5344CB8AC3E}">
        <p14:creationId xmlns:p14="http://schemas.microsoft.com/office/powerpoint/2010/main" val="1250456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バタフライチャート（多面的・多角的）">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664510A-FC42-62E5-EEF9-49037C9BBFF9}"/>
              </a:ext>
            </a:extLst>
          </p:cNvPr>
          <p:cNvSpPr txBox="1"/>
          <p:nvPr userDrawn="1"/>
        </p:nvSpPr>
        <p:spPr>
          <a:xfrm>
            <a:off x="-6400" y="-1231107"/>
            <a:ext cx="10535592" cy="1200329"/>
          </a:xfrm>
          <a:prstGeom prst="rect">
            <a:avLst/>
          </a:prstGeom>
          <a:noFill/>
        </p:spPr>
        <p:txBody>
          <a:bodyPr wrap="square">
            <a:spAutoFit/>
          </a:bodyPr>
          <a:lstStyle/>
          <a:p>
            <a:r>
              <a:rPr lang="ja-JP" altLang="en-US" sz="2400" dirty="0"/>
              <a:t>バタフライチャートは「多面的・多角的に見る」ことを助けてくれます。</a:t>
            </a:r>
            <a:br>
              <a:rPr lang="ja-JP" altLang="en-US" sz="2400" dirty="0"/>
            </a:br>
            <a:r>
              <a:rPr lang="ja-JP" altLang="en-US" sz="2400" dirty="0"/>
              <a:t>トピックについて、賛成・反対それぞれの立場から意見と理由を考えます。</a:t>
            </a:r>
            <a:br>
              <a:rPr lang="ja-JP" altLang="en-US" sz="2400" dirty="0"/>
            </a:br>
            <a:r>
              <a:rPr lang="ja-JP" altLang="en-US" sz="2400" dirty="0"/>
              <a:t>バタフライチャートはディベートでも活用できます。</a:t>
            </a:r>
          </a:p>
        </p:txBody>
      </p:sp>
      <p:sp>
        <p:nvSpPr>
          <p:cNvPr id="2" name="テキスト ボックス 1">
            <a:extLst>
              <a:ext uri="{FF2B5EF4-FFF2-40B4-BE49-F238E27FC236}">
                <a16:creationId xmlns:a16="http://schemas.microsoft.com/office/drawing/2014/main" id="{4AF41738-5A51-A70D-7CB3-8208938C6A07}"/>
              </a:ext>
            </a:extLst>
          </p:cNvPr>
          <p:cNvSpPr txBox="1"/>
          <p:nvPr userDrawn="1"/>
        </p:nvSpPr>
        <p:spPr>
          <a:xfrm>
            <a:off x="5471308" y="1935723"/>
            <a:ext cx="1215685" cy="400110"/>
          </a:xfrm>
          <a:prstGeom prst="rect">
            <a:avLst/>
          </a:prstGeom>
          <a:noFill/>
        </p:spPr>
        <p:txBody>
          <a:bodyPr wrap="square" rtlCol="0">
            <a:spAutoFit/>
          </a:bodyPr>
          <a:lstStyle/>
          <a:p>
            <a:pPr algn="ctr"/>
            <a:r>
              <a:rPr kumimoji="1" lang="ja-JP" altLang="en-US" sz="2000">
                <a:latin typeface="メイリオ" panose="020B0604030504040204" pitchFamily="50" charset="-128"/>
                <a:ea typeface="メイリオ" panose="020B0604030504040204" pitchFamily="50" charset="-128"/>
              </a:rPr>
              <a:t>トピック</a:t>
            </a:r>
          </a:p>
        </p:txBody>
      </p:sp>
      <p:sp>
        <p:nvSpPr>
          <p:cNvPr id="19" name="テキスト ボックス 18">
            <a:extLst>
              <a:ext uri="{FF2B5EF4-FFF2-40B4-BE49-F238E27FC236}">
                <a16:creationId xmlns:a16="http://schemas.microsoft.com/office/drawing/2014/main" id="{4FC35B51-6A1D-5E3A-1710-3638569F69F3}"/>
              </a:ext>
            </a:extLst>
          </p:cNvPr>
          <p:cNvSpPr txBox="1"/>
          <p:nvPr userDrawn="1"/>
        </p:nvSpPr>
        <p:spPr>
          <a:xfrm>
            <a:off x="2954552" y="1510158"/>
            <a:ext cx="1215685" cy="400110"/>
          </a:xfrm>
          <a:prstGeom prst="rect">
            <a:avLst/>
          </a:prstGeom>
          <a:noFill/>
        </p:spPr>
        <p:txBody>
          <a:bodyPr wrap="square" rtlCol="0">
            <a:spAutoFit/>
          </a:bodyPr>
          <a:lstStyle/>
          <a:p>
            <a:pPr algn="ctr"/>
            <a:r>
              <a:rPr kumimoji="1" lang="ja-JP" altLang="en-US" sz="2000">
                <a:latin typeface="メイリオ" panose="020B0604030504040204" pitchFamily="50" charset="-128"/>
                <a:ea typeface="メイリオ" panose="020B0604030504040204" pitchFamily="50" charset="-128"/>
              </a:rPr>
              <a:t>反対</a:t>
            </a:r>
          </a:p>
        </p:txBody>
      </p:sp>
      <p:sp>
        <p:nvSpPr>
          <p:cNvPr id="20" name="テキスト ボックス 19">
            <a:extLst>
              <a:ext uri="{FF2B5EF4-FFF2-40B4-BE49-F238E27FC236}">
                <a16:creationId xmlns:a16="http://schemas.microsoft.com/office/drawing/2014/main" id="{22DB7638-5639-08B2-7592-E7049FEACE98}"/>
              </a:ext>
            </a:extLst>
          </p:cNvPr>
          <p:cNvSpPr txBox="1"/>
          <p:nvPr userDrawn="1"/>
        </p:nvSpPr>
        <p:spPr>
          <a:xfrm>
            <a:off x="1174233" y="472083"/>
            <a:ext cx="1215685" cy="400110"/>
          </a:xfrm>
          <a:prstGeom prst="rect">
            <a:avLst/>
          </a:prstGeom>
          <a:noFill/>
        </p:spPr>
        <p:txBody>
          <a:bodyPr wrap="square" rtlCol="0">
            <a:spAutoFit/>
          </a:bodyPr>
          <a:lstStyle/>
          <a:p>
            <a:pPr algn="ctr"/>
            <a:r>
              <a:rPr kumimoji="1" lang="ja-JP" altLang="en-US" sz="2000">
                <a:latin typeface="メイリオ" panose="020B0604030504040204" pitchFamily="50" charset="-128"/>
                <a:ea typeface="メイリオ" panose="020B0604030504040204" pitchFamily="50" charset="-128"/>
              </a:rPr>
              <a:t>強い反対</a:t>
            </a:r>
          </a:p>
        </p:txBody>
      </p:sp>
      <p:sp>
        <p:nvSpPr>
          <p:cNvPr id="28" name="テキスト ボックス 27">
            <a:extLst>
              <a:ext uri="{FF2B5EF4-FFF2-40B4-BE49-F238E27FC236}">
                <a16:creationId xmlns:a16="http://schemas.microsoft.com/office/drawing/2014/main" id="{8A6D61DC-5993-FE25-7949-E3C60372294A}"/>
              </a:ext>
            </a:extLst>
          </p:cNvPr>
          <p:cNvSpPr txBox="1"/>
          <p:nvPr userDrawn="1"/>
        </p:nvSpPr>
        <p:spPr>
          <a:xfrm>
            <a:off x="8051114" y="1510158"/>
            <a:ext cx="1215685" cy="400110"/>
          </a:xfrm>
          <a:prstGeom prst="rect">
            <a:avLst/>
          </a:prstGeom>
          <a:noFill/>
        </p:spPr>
        <p:txBody>
          <a:bodyPr wrap="square" rtlCol="0">
            <a:spAutoFit/>
          </a:bodyPr>
          <a:lstStyle/>
          <a:p>
            <a:pPr algn="ctr"/>
            <a:r>
              <a:rPr kumimoji="1" lang="ja-JP" altLang="en-US" sz="2000">
                <a:latin typeface="メイリオ" panose="020B0604030504040204" pitchFamily="50" charset="-128"/>
                <a:ea typeface="メイリオ" panose="020B0604030504040204" pitchFamily="50" charset="-128"/>
              </a:rPr>
              <a:t>賛成</a:t>
            </a:r>
          </a:p>
        </p:txBody>
      </p:sp>
      <p:sp>
        <p:nvSpPr>
          <p:cNvPr id="29" name="テキスト ボックス 28">
            <a:extLst>
              <a:ext uri="{FF2B5EF4-FFF2-40B4-BE49-F238E27FC236}">
                <a16:creationId xmlns:a16="http://schemas.microsoft.com/office/drawing/2014/main" id="{1AE86565-DA14-91FD-F468-2BED3BBBDDD0}"/>
              </a:ext>
            </a:extLst>
          </p:cNvPr>
          <p:cNvSpPr txBox="1"/>
          <p:nvPr userDrawn="1"/>
        </p:nvSpPr>
        <p:spPr>
          <a:xfrm>
            <a:off x="9921349" y="472083"/>
            <a:ext cx="1215685" cy="400110"/>
          </a:xfrm>
          <a:prstGeom prst="rect">
            <a:avLst/>
          </a:prstGeom>
          <a:noFill/>
        </p:spPr>
        <p:txBody>
          <a:bodyPr wrap="square" rtlCol="0">
            <a:spAutoFit/>
          </a:bodyPr>
          <a:lstStyle/>
          <a:p>
            <a:pPr algn="ctr"/>
            <a:r>
              <a:rPr kumimoji="1" lang="ja-JP" altLang="en-US" sz="2000">
                <a:latin typeface="メイリオ" panose="020B0604030504040204" pitchFamily="50" charset="-128"/>
                <a:ea typeface="メイリオ" panose="020B0604030504040204" pitchFamily="50" charset="-128"/>
              </a:rPr>
              <a:t>強い賛成</a:t>
            </a:r>
          </a:p>
        </p:txBody>
      </p:sp>
      <p:sp>
        <p:nvSpPr>
          <p:cNvPr id="10" name="楕円 9">
            <a:extLst>
              <a:ext uri="{FF2B5EF4-FFF2-40B4-BE49-F238E27FC236}">
                <a16:creationId xmlns:a16="http://schemas.microsoft.com/office/drawing/2014/main" id="{6BCEADE2-3874-43E7-0E4E-F9CF617D4D8A}"/>
              </a:ext>
            </a:extLst>
          </p:cNvPr>
          <p:cNvSpPr/>
          <p:nvPr userDrawn="1"/>
        </p:nvSpPr>
        <p:spPr>
          <a:xfrm>
            <a:off x="5047047" y="1528138"/>
            <a:ext cx="2091501" cy="5064813"/>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E422628E-74D2-EC2C-71A4-8C0042464DB2}"/>
              </a:ext>
            </a:extLst>
          </p:cNvPr>
          <p:cNvGrpSpPr/>
          <p:nvPr userDrawn="1"/>
        </p:nvGrpSpPr>
        <p:grpSpPr>
          <a:xfrm>
            <a:off x="76860" y="38101"/>
            <a:ext cx="5184536" cy="6710160"/>
            <a:chOff x="76860" y="38101"/>
            <a:chExt cx="5184536" cy="6710160"/>
          </a:xfrm>
        </p:grpSpPr>
        <p:cxnSp>
          <p:nvCxnSpPr>
            <p:cNvPr id="5" name="直線コネクタ 4">
              <a:extLst>
                <a:ext uri="{FF2B5EF4-FFF2-40B4-BE49-F238E27FC236}">
                  <a16:creationId xmlns:a16="http://schemas.microsoft.com/office/drawing/2014/main" id="{6809B5A8-7B52-2AED-AD09-7F93EE6A6784}"/>
                </a:ext>
              </a:extLst>
            </p:cNvPr>
            <p:cNvCxnSpPr>
              <a:cxnSpLocks/>
              <a:endCxn id="25" idx="0"/>
            </p:cNvCxnSpPr>
            <p:nvPr userDrawn="1"/>
          </p:nvCxnSpPr>
          <p:spPr>
            <a:xfrm flipH="1" flipV="1">
              <a:off x="1600200" y="38101"/>
              <a:ext cx="3661196" cy="2403825"/>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直線コネクタ 7">
              <a:extLst>
                <a:ext uri="{FF2B5EF4-FFF2-40B4-BE49-F238E27FC236}">
                  <a16:creationId xmlns:a16="http://schemas.microsoft.com/office/drawing/2014/main" id="{27EF3AEA-1707-FEDD-6881-685558A7E065}"/>
                </a:ext>
              </a:extLst>
            </p:cNvPr>
            <p:cNvCxnSpPr>
              <a:cxnSpLocks/>
            </p:cNvCxnSpPr>
            <p:nvPr userDrawn="1"/>
          </p:nvCxnSpPr>
          <p:spPr>
            <a:xfrm flipH="1">
              <a:off x="2374899" y="5036024"/>
              <a:ext cx="2736000" cy="1437389"/>
            </a:xfrm>
            <a:prstGeom prst="line">
              <a:avLst/>
            </a:prstGeom>
            <a:ln w="28575"/>
          </p:spPr>
          <p:style>
            <a:lnRef idx="1">
              <a:schemeClr val="dk1"/>
            </a:lnRef>
            <a:fillRef idx="0">
              <a:schemeClr val="dk1"/>
            </a:fillRef>
            <a:effectRef idx="0">
              <a:schemeClr val="dk1"/>
            </a:effectRef>
            <a:fontRef idx="minor">
              <a:schemeClr val="tx1"/>
            </a:fontRef>
          </p:style>
        </p:cxnSp>
        <p:sp>
          <p:nvSpPr>
            <p:cNvPr id="24" name="フリーフォーム: 図形 23">
              <a:extLst>
                <a:ext uri="{FF2B5EF4-FFF2-40B4-BE49-F238E27FC236}">
                  <a16:creationId xmlns:a16="http://schemas.microsoft.com/office/drawing/2014/main" id="{47426612-2BB5-21EA-318A-2C65962569F7}"/>
                </a:ext>
              </a:extLst>
            </p:cNvPr>
            <p:cNvSpPr/>
            <p:nvPr userDrawn="1"/>
          </p:nvSpPr>
          <p:spPr>
            <a:xfrm>
              <a:off x="2359191" y="1136469"/>
              <a:ext cx="1104275" cy="4912396"/>
            </a:xfrm>
            <a:custGeom>
              <a:avLst/>
              <a:gdLst>
                <a:gd name="connsiteX0" fmla="*/ 1016972 w 1232872"/>
                <a:gd name="connsiteY0" fmla="*/ 0 h 4764491"/>
                <a:gd name="connsiteX1" fmla="*/ 972 w 1232872"/>
                <a:gd name="connsiteY1" fmla="*/ 1612900 h 4764491"/>
                <a:gd name="connsiteX2" fmla="*/ 826472 w 1232872"/>
                <a:gd name="connsiteY2" fmla="*/ 2463800 h 4764491"/>
                <a:gd name="connsiteX3" fmla="*/ 610572 w 1232872"/>
                <a:gd name="connsiteY3" fmla="*/ 4533900 h 4764491"/>
                <a:gd name="connsiteX4" fmla="*/ 1232872 w 1232872"/>
                <a:gd name="connsiteY4" fmla="*/ 4622800 h 4764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2872" h="4764491">
                  <a:moveTo>
                    <a:pt x="1016972" y="0"/>
                  </a:moveTo>
                  <a:cubicBezTo>
                    <a:pt x="524847" y="601133"/>
                    <a:pt x="32722" y="1202267"/>
                    <a:pt x="972" y="1612900"/>
                  </a:cubicBezTo>
                  <a:cubicBezTo>
                    <a:pt x="-30778" y="2023533"/>
                    <a:pt x="724872" y="1976967"/>
                    <a:pt x="826472" y="2463800"/>
                  </a:cubicBezTo>
                  <a:cubicBezTo>
                    <a:pt x="928072" y="2950633"/>
                    <a:pt x="542839" y="4174067"/>
                    <a:pt x="610572" y="4533900"/>
                  </a:cubicBezTo>
                  <a:cubicBezTo>
                    <a:pt x="678305" y="4893733"/>
                    <a:pt x="955588" y="4758266"/>
                    <a:pt x="1232872" y="462280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531A7A0D-ADE3-56D6-E042-AD21675A53A5}"/>
                </a:ext>
              </a:extLst>
            </p:cNvPr>
            <p:cNvSpPr/>
            <p:nvPr userDrawn="1"/>
          </p:nvSpPr>
          <p:spPr>
            <a:xfrm>
              <a:off x="76860" y="38101"/>
              <a:ext cx="2298040" cy="6710160"/>
            </a:xfrm>
            <a:custGeom>
              <a:avLst/>
              <a:gdLst>
                <a:gd name="connsiteX0" fmla="*/ 1523340 w 2298040"/>
                <a:gd name="connsiteY0" fmla="*/ 0 h 6833083"/>
                <a:gd name="connsiteX1" fmla="*/ 12040 w 2298040"/>
                <a:gd name="connsiteY1" fmla="*/ 2019300 h 6833083"/>
                <a:gd name="connsiteX2" fmla="*/ 824840 w 2298040"/>
                <a:gd name="connsiteY2" fmla="*/ 3746500 h 6833083"/>
                <a:gd name="connsiteX3" fmla="*/ 1015340 w 2298040"/>
                <a:gd name="connsiteY3" fmla="*/ 6565900 h 6833083"/>
                <a:gd name="connsiteX4" fmla="*/ 2298040 w 2298040"/>
                <a:gd name="connsiteY4" fmla="*/ 6553200 h 68330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040" h="6833083">
                  <a:moveTo>
                    <a:pt x="1523340" y="0"/>
                  </a:moveTo>
                  <a:cubicBezTo>
                    <a:pt x="825898" y="697441"/>
                    <a:pt x="128457" y="1394883"/>
                    <a:pt x="12040" y="2019300"/>
                  </a:cubicBezTo>
                  <a:cubicBezTo>
                    <a:pt x="-104377" y="2643717"/>
                    <a:pt x="657623" y="2988733"/>
                    <a:pt x="824840" y="3746500"/>
                  </a:cubicBezTo>
                  <a:cubicBezTo>
                    <a:pt x="992057" y="4504267"/>
                    <a:pt x="769807" y="6098117"/>
                    <a:pt x="1015340" y="6565900"/>
                  </a:cubicBezTo>
                  <a:cubicBezTo>
                    <a:pt x="1260873" y="7033683"/>
                    <a:pt x="1779456" y="6793441"/>
                    <a:pt x="2298040" y="655320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フリーフォーム: 図形 40">
            <a:extLst>
              <a:ext uri="{FF2B5EF4-FFF2-40B4-BE49-F238E27FC236}">
                <a16:creationId xmlns:a16="http://schemas.microsoft.com/office/drawing/2014/main" id="{4284D524-75BA-1DAB-8123-4F30CD8F6588}"/>
              </a:ext>
            </a:extLst>
          </p:cNvPr>
          <p:cNvSpPr/>
          <p:nvPr userDrawn="1"/>
        </p:nvSpPr>
        <p:spPr>
          <a:xfrm>
            <a:off x="5095427" y="109740"/>
            <a:ext cx="704872" cy="1787299"/>
          </a:xfrm>
          <a:custGeom>
            <a:avLst/>
            <a:gdLst>
              <a:gd name="connsiteX0" fmla="*/ 704872 w 704872"/>
              <a:gd name="connsiteY0" fmla="*/ 1787299 h 1787299"/>
              <a:gd name="connsiteX1" fmla="*/ 554746 w 704872"/>
              <a:gd name="connsiteY1" fmla="*/ 108624 h 1787299"/>
              <a:gd name="connsiteX2" fmla="*/ 8836 w 704872"/>
              <a:gd name="connsiteY2" fmla="*/ 204159 h 1787299"/>
              <a:gd name="connsiteX3" fmla="*/ 227200 w 704872"/>
              <a:gd name="connsiteY3" fmla="*/ 518057 h 1787299"/>
              <a:gd name="connsiteX4" fmla="*/ 363677 w 704872"/>
              <a:gd name="connsiteY4" fmla="*/ 272397 h 1787299"/>
              <a:gd name="connsiteX5" fmla="*/ 363677 w 704872"/>
              <a:gd name="connsiteY5" fmla="*/ 272397 h 1787299"/>
              <a:gd name="connsiteX6" fmla="*/ 363677 w 704872"/>
              <a:gd name="connsiteY6" fmla="*/ 272397 h 178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872" h="1787299">
                <a:moveTo>
                  <a:pt x="704872" y="1787299"/>
                </a:moveTo>
                <a:cubicBezTo>
                  <a:pt x="687812" y="1079890"/>
                  <a:pt x="670752" y="372481"/>
                  <a:pt x="554746" y="108624"/>
                </a:cubicBezTo>
                <a:cubicBezTo>
                  <a:pt x="438740" y="-155233"/>
                  <a:pt x="63427" y="135920"/>
                  <a:pt x="8836" y="204159"/>
                </a:cubicBezTo>
                <a:cubicBezTo>
                  <a:pt x="-45755" y="272398"/>
                  <a:pt x="168060" y="506684"/>
                  <a:pt x="227200" y="518057"/>
                </a:cubicBezTo>
                <a:cubicBezTo>
                  <a:pt x="286340" y="529430"/>
                  <a:pt x="363677" y="272397"/>
                  <a:pt x="363677" y="272397"/>
                </a:cubicBezTo>
                <a:lnTo>
                  <a:pt x="363677" y="272397"/>
                </a:lnTo>
                <a:lnTo>
                  <a:pt x="363677" y="272397"/>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リーフォーム: 図形 41">
            <a:extLst>
              <a:ext uri="{FF2B5EF4-FFF2-40B4-BE49-F238E27FC236}">
                <a16:creationId xmlns:a16="http://schemas.microsoft.com/office/drawing/2014/main" id="{871ECF8E-24D2-D97B-FF55-DEC34B657621}"/>
              </a:ext>
            </a:extLst>
          </p:cNvPr>
          <p:cNvSpPr/>
          <p:nvPr userDrawn="1"/>
        </p:nvSpPr>
        <p:spPr>
          <a:xfrm flipH="1">
            <a:off x="6349657" y="111487"/>
            <a:ext cx="704872" cy="1787299"/>
          </a:xfrm>
          <a:custGeom>
            <a:avLst/>
            <a:gdLst>
              <a:gd name="connsiteX0" fmla="*/ 704872 w 704872"/>
              <a:gd name="connsiteY0" fmla="*/ 1787299 h 1787299"/>
              <a:gd name="connsiteX1" fmla="*/ 554746 w 704872"/>
              <a:gd name="connsiteY1" fmla="*/ 108624 h 1787299"/>
              <a:gd name="connsiteX2" fmla="*/ 8836 w 704872"/>
              <a:gd name="connsiteY2" fmla="*/ 204159 h 1787299"/>
              <a:gd name="connsiteX3" fmla="*/ 227200 w 704872"/>
              <a:gd name="connsiteY3" fmla="*/ 518057 h 1787299"/>
              <a:gd name="connsiteX4" fmla="*/ 363677 w 704872"/>
              <a:gd name="connsiteY4" fmla="*/ 272397 h 1787299"/>
              <a:gd name="connsiteX5" fmla="*/ 363677 w 704872"/>
              <a:gd name="connsiteY5" fmla="*/ 272397 h 1787299"/>
              <a:gd name="connsiteX6" fmla="*/ 363677 w 704872"/>
              <a:gd name="connsiteY6" fmla="*/ 272397 h 178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872" h="1787299">
                <a:moveTo>
                  <a:pt x="704872" y="1787299"/>
                </a:moveTo>
                <a:cubicBezTo>
                  <a:pt x="687812" y="1079890"/>
                  <a:pt x="670752" y="372481"/>
                  <a:pt x="554746" y="108624"/>
                </a:cubicBezTo>
                <a:cubicBezTo>
                  <a:pt x="438740" y="-155233"/>
                  <a:pt x="63427" y="135920"/>
                  <a:pt x="8836" y="204159"/>
                </a:cubicBezTo>
                <a:cubicBezTo>
                  <a:pt x="-45755" y="272398"/>
                  <a:pt x="168060" y="506684"/>
                  <a:pt x="227200" y="518057"/>
                </a:cubicBezTo>
                <a:cubicBezTo>
                  <a:pt x="286340" y="529430"/>
                  <a:pt x="363677" y="272397"/>
                  <a:pt x="363677" y="272397"/>
                </a:cubicBezTo>
                <a:lnTo>
                  <a:pt x="363677" y="272397"/>
                </a:lnTo>
                <a:lnTo>
                  <a:pt x="363677" y="272397"/>
                </a:ln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97B28815-7AD0-A68E-2767-3042A5957CC2}"/>
              </a:ext>
            </a:extLst>
          </p:cNvPr>
          <p:cNvGrpSpPr/>
          <p:nvPr userDrawn="1"/>
        </p:nvGrpSpPr>
        <p:grpSpPr>
          <a:xfrm flipH="1">
            <a:off x="6895690" y="38100"/>
            <a:ext cx="5184536" cy="6710160"/>
            <a:chOff x="76860" y="38101"/>
            <a:chExt cx="5184536" cy="6710160"/>
          </a:xfrm>
        </p:grpSpPr>
        <p:cxnSp>
          <p:nvCxnSpPr>
            <p:cNvPr id="13" name="直線コネクタ 12">
              <a:extLst>
                <a:ext uri="{FF2B5EF4-FFF2-40B4-BE49-F238E27FC236}">
                  <a16:creationId xmlns:a16="http://schemas.microsoft.com/office/drawing/2014/main" id="{51B799CF-EFE9-6428-7CC1-278724829697}"/>
                </a:ext>
              </a:extLst>
            </p:cNvPr>
            <p:cNvCxnSpPr>
              <a:cxnSpLocks/>
              <a:endCxn id="16" idx="0"/>
            </p:cNvCxnSpPr>
            <p:nvPr userDrawn="1"/>
          </p:nvCxnSpPr>
          <p:spPr>
            <a:xfrm flipH="1" flipV="1">
              <a:off x="1600200" y="38101"/>
              <a:ext cx="3661196" cy="2403825"/>
            </a:xfrm>
            <a:prstGeom prst="line">
              <a:avLst/>
            </a:prstGeom>
            <a:ln w="28575"/>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9910169-4F3A-1ED1-3B9B-EB95039FFC3E}"/>
                </a:ext>
              </a:extLst>
            </p:cNvPr>
            <p:cNvCxnSpPr>
              <a:cxnSpLocks/>
            </p:cNvCxnSpPr>
            <p:nvPr userDrawn="1"/>
          </p:nvCxnSpPr>
          <p:spPr>
            <a:xfrm flipH="1">
              <a:off x="2374899" y="5036024"/>
              <a:ext cx="2736000" cy="1437389"/>
            </a:xfrm>
            <a:prstGeom prst="line">
              <a:avLst/>
            </a:prstGeom>
            <a:ln w="28575"/>
          </p:spPr>
          <p:style>
            <a:lnRef idx="1">
              <a:schemeClr val="dk1"/>
            </a:lnRef>
            <a:fillRef idx="0">
              <a:schemeClr val="dk1"/>
            </a:fillRef>
            <a:effectRef idx="0">
              <a:schemeClr val="dk1"/>
            </a:effectRef>
            <a:fontRef idx="minor">
              <a:schemeClr val="tx1"/>
            </a:fontRef>
          </p:style>
        </p:cxnSp>
        <p:sp>
          <p:nvSpPr>
            <p:cNvPr id="15" name="フリーフォーム: 図形 14">
              <a:extLst>
                <a:ext uri="{FF2B5EF4-FFF2-40B4-BE49-F238E27FC236}">
                  <a16:creationId xmlns:a16="http://schemas.microsoft.com/office/drawing/2014/main" id="{9A76B367-0F79-1A63-5A5E-28C3E5B5C475}"/>
                </a:ext>
              </a:extLst>
            </p:cNvPr>
            <p:cNvSpPr/>
            <p:nvPr userDrawn="1"/>
          </p:nvSpPr>
          <p:spPr>
            <a:xfrm>
              <a:off x="2359191" y="1136469"/>
              <a:ext cx="1104275" cy="4912396"/>
            </a:xfrm>
            <a:custGeom>
              <a:avLst/>
              <a:gdLst>
                <a:gd name="connsiteX0" fmla="*/ 1016972 w 1232872"/>
                <a:gd name="connsiteY0" fmla="*/ 0 h 4764491"/>
                <a:gd name="connsiteX1" fmla="*/ 972 w 1232872"/>
                <a:gd name="connsiteY1" fmla="*/ 1612900 h 4764491"/>
                <a:gd name="connsiteX2" fmla="*/ 826472 w 1232872"/>
                <a:gd name="connsiteY2" fmla="*/ 2463800 h 4764491"/>
                <a:gd name="connsiteX3" fmla="*/ 610572 w 1232872"/>
                <a:gd name="connsiteY3" fmla="*/ 4533900 h 4764491"/>
                <a:gd name="connsiteX4" fmla="*/ 1232872 w 1232872"/>
                <a:gd name="connsiteY4" fmla="*/ 4622800 h 4764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2872" h="4764491">
                  <a:moveTo>
                    <a:pt x="1016972" y="0"/>
                  </a:moveTo>
                  <a:cubicBezTo>
                    <a:pt x="524847" y="601133"/>
                    <a:pt x="32722" y="1202267"/>
                    <a:pt x="972" y="1612900"/>
                  </a:cubicBezTo>
                  <a:cubicBezTo>
                    <a:pt x="-30778" y="2023533"/>
                    <a:pt x="724872" y="1976967"/>
                    <a:pt x="826472" y="2463800"/>
                  </a:cubicBezTo>
                  <a:cubicBezTo>
                    <a:pt x="928072" y="2950633"/>
                    <a:pt x="542839" y="4174067"/>
                    <a:pt x="610572" y="4533900"/>
                  </a:cubicBezTo>
                  <a:cubicBezTo>
                    <a:pt x="678305" y="4893733"/>
                    <a:pt x="955588" y="4758266"/>
                    <a:pt x="1232872" y="462280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リーフォーム: 図形 15">
              <a:extLst>
                <a:ext uri="{FF2B5EF4-FFF2-40B4-BE49-F238E27FC236}">
                  <a16:creationId xmlns:a16="http://schemas.microsoft.com/office/drawing/2014/main" id="{5A289C5F-A089-B854-9465-193459EC3393}"/>
                </a:ext>
              </a:extLst>
            </p:cNvPr>
            <p:cNvSpPr/>
            <p:nvPr userDrawn="1"/>
          </p:nvSpPr>
          <p:spPr>
            <a:xfrm>
              <a:off x="76860" y="38101"/>
              <a:ext cx="2298040" cy="6710160"/>
            </a:xfrm>
            <a:custGeom>
              <a:avLst/>
              <a:gdLst>
                <a:gd name="connsiteX0" fmla="*/ 1523340 w 2298040"/>
                <a:gd name="connsiteY0" fmla="*/ 0 h 6833083"/>
                <a:gd name="connsiteX1" fmla="*/ 12040 w 2298040"/>
                <a:gd name="connsiteY1" fmla="*/ 2019300 h 6833083"/>
                <a:gd name="connsiteX2" fmla="*/ 824840 w 2298040"/>
                <a:gd name="connsiteY2" fmla="*/ 3746500 h 6833083"/>
                <a:gd name="connsiteX3" fmla="*/ 1015340 w 2298040"/>
                <a:gd name="connsiteY3" fmla="*/ 6565900 h 6833083"/>
                <a:gd name="connsiteX4" fmla="*/ 2298040 w 2298040"/>
                <a:gd name="connsiteY4" fmla="*/ 6553200 h 68330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040" h="6833083">
                  <a:moveTo>
                    <a:pt x="1523340" y="0"/>
                  </a:moveTo>
                  <a:cubicBezTo>
                    <a:pt x="825898" y="697441"/>
                    <a:pt x="128457" y="1394883"/>
                    <a:pt x="12040" y="2019300"/>
                  </a:cubicBezTo>
                  <a:cubicBezTo>
                    <a:pt x="-104377" y="2643717"/>
                    <a:pt x="657623" y="2988733"/>
                    <a:pt x="824840" y="3746500"/>
                  </a:cubicBezTo>
                  <a:cubicBezTo>
                    <a:pt x="992057" y="4504267"/>
                    <a:pt x="769807" y="6098117"/>
                    <a:pt x="1015340" y="6565900"/>
                  </a:cubicBezTo>
                  <a:cubicBezTo>
                    <a:pt x="1260873" y="7033683"/>
                    <a:pt x="1779456" y="6793441"/>
                    <a:pt x="2298040" y="655320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81474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バタフライチャートシンプル（多面的・多角的）">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CA246C8-FE60-8FD5-071A-3E359E4E3424}"/>
              </a:ext>
            </a:extLst>
          </p:cNvPr>
          <p:cNvSpPr/>
          <p:nvPr userDrawn="1"/>
        </p:nvSpPr>
        <p:spPr>
          <a:xfrm>
            <a:off x="4943872" y="1964838"/>
            <a:ext cx="2208245" cy="336037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4" name="正方形/長方形 3">
            <a:extLst>
              <a:ext uri="{FF2B5EF4-FFF2-40B4-BE49-F238E27FC236}">
                <a16:creationId xmlns:a16="http://schemas.microsoft.com/office/drawing/2014/main" id="{BA1D0F43-7418-F75C-C129-3FE71E6E0636}"/>
              </a:ext>
            </a:extLst>
          </p:cNvPr>
          <p:cNvSpPr/>
          <p:nvPr userDrawn="1"/>
        </p:nvSpPr>
        <p:spPr>
          <a:xfrm>
            <a:off x="431371" y="836712"/>
            <a:ext cx="2016224" cy="561662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 name="正方形/長方形 4">
            <a:extLst>
              <a:ext uri="{FF2B5EF4-FFF2-40B4-BE49-F238E27FC236}">
                <a16:creationId xmlns:a16="http://schemas.microsoft.com/office/drawing/2014/main" id="{AC28D40E-8324-4596-D2AA-01C61FA4848B}"/>
              </a:ext>
            </a:extLst>
          </p:cNvPr>
          <p:cNvSpPr/>
          <p:nvPr userDrawn="1"/>
        </p:nvSpPr>
        <p:spPr>
          <a:xfrm>
            <a:off x="2783632" y="1460781"/>
            <a:ext cx="1824203" cy="43204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6" name="正方形/長方形 5">
            <a:extLst>
              <a:ext uri="{FF2B5EF4-FFF2-40B4-BE49-F238E27FC236}">
                <a16:creationId xmlns:a16="http://schemas.microsoft.com/office/drawing/2014/main" id="{540A1FB2-757D-1E90-919A-9632AEFBCCE0}"/>
              </a:ext>
            </a:extLst>
          </p:cNvPr>
          <p:cNvSpPr/>
          <p:nvPr userDrawn="1"/>
        </p:nvSpPr>
        <p:spPr>
          <a:xfrm>
            <a:off x="7488155" y="1460781"/>
            <a:ext cx="1824203" cy="43204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正方形/長方形 6">
            <a:extLst>
              <a:ext uri="{FF2B5EF4-FFF2-40B4-BE49-F238E27FC236}">
                <a16:creationId xmlns:a16="http://schemas.microsoft.com/office/drawing/2014/main" id="{E1EE1B99-A928-582B-E32A-C5F343E227FA}"/>
              </a:ext>
            </a:extLst>
          </p:cNvPr>
          <p:cNvSpPr/>
          <p:nvPr userDrawn="1"/>
        </p:nvSpPr>
        <p:spPr>
          <a:xfrm>
            <a:off x="9648395" y="836712"/>
            <a:ext cx="2016224" cy="561662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ボックス 8">
            <a:extLst>
              <a:ext uri="{FF2B5EF4-FFF2-40B4-BE49-F238E27FC236}">
                <a16:creationId xmlns:a16="http://schemas.microsoft.com/office/drawing/2014/main" id="{3CF07CB9-63DE-5F92-E115-70C32D33DA89}"/>
              </a:ext>
            </a:extLst>
          </p:cNvPr>
          <p:cNvSpPr txBox="1"/>
          <p:nvPr userDrawn="1"/>
        </p:nvSpPr>
        <p:spPr>
          <a:xfrm>
            <a:off x="-6400" y="-1231107"/>
            <a:ext cx="10535592" cy="1200329"/>
          </a:xfrm>
          <a:prstGeom prst="rect">
            <a:avLst/>
          </a:prstGeom>
          <a:noFill/>
        </p:spPr>
        <p:txBody>
          <a:bodyPr wrap="square">
            <a:spAutoFit/>
          </a:bodyPr>
          <a:lstStyle/>
          <a:p>
            <a:r>
              <a:rPr lang="ja-JP" altLang="en-US" sz="2400" dirty="0"/>
              <a:t>バタフライチャートは「多面的・多角的に見る」ことを助けてくれます。</a:t>
            </a:r>
            <a:br>
              <a:rPr lang="ja-JP" altLang="en-US" sz="2400" dirty="0"/>
            </a:br>
            <a:r>
              <a:rPr lang="ja-JP" altLang="en-US" sz="2400" dirty="0"/>
              <a:t>トピックについて、賛成・反対それぞれの立場から意見と理由を考えます。</a:t>
            </a:r>
            <a:br>
              <a:rPr lang="ja-JP" altLang="en-US" sz="2400" dirty="0"/>
            </a:br>
            <a:r>
              <a:rPr lang="ja-JP" altLang="en-US" sz="2400" dirty="0"/>
              <a:t>バタフライチャートはディベートでも活用できます。</a:t>
            </a:r>
          </a:p>
        </p:txBody>
      </p:sp>
      <p:sp>
        <p:nvSpPr>
          <p:cNvPr id="2" name="テキスト ボックス 1">
            <a:extLst>
              <a:ext uri="{FF2B5EF4-FFF2-40B4-BE49-F238E27FC236}">
                <a16:creationId xmlns:a16="http://schemas.microsoft.com/office/drawing/2014/main" id="{418E58AA-636D-E3C8-4F43-EED792B01DD1}"/>
              </a:ext>
            </a:extLst>
          </p:cNvPr>
          <p:cNvSpPr txBox="1"/>
          <p:nvPr userDrawn="1"/>
        </p:nvSpPr>
        <p:spPr>
          <a:xfrm>
            <a:off x="5445767" y="1615583"/>
            <a:ext cx="1215685" cy="400110"/>
          </a:xfrm>
          <a:prstGeom prst="rect">
            <a:avLst/>
          </a:prstGeom>
          <a:noFill/>
        </p:spPr>
        <p:txBody>
          <a:bodyPr wrap="square" rtlCol="0">
            <a:spAutoFit/>
          </a:bodyPr>
          <a:lstStyle/>
          <a:p>
            <a:pPr algn="ctr"/>
            <a:r>
              <a:rPr kumimoji="1" lang="ja-JP" altLang="en-US" sz="2000">
                <a:latin typeface="メイリオ" panose="020B0604030504040204" pitchFamily="50" charset="-128"/>
                <a:ea typeface="メイリオ" panose="020B0604030504040204" pitchFamily="50" charset="-128"/>
              </a:rPr>
              <a:t>トピック</a:t>
            </a:r>
          </a:p>
        </p:txBody>
      </p:sp>
    </p:spTree>
    <p:extLst>
      <p:ext uri="{BB962C8B-B14F-4D97-AF65-F5344CB8AC3E}">
        <p14:creationId xmlns:p14="http://schemas.microsoft.com/office/powerpoint/2010/main" val="4100111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フィッシュボーン（多面的・多角的、見通す（結果予想））">
    <p:spTree>
      <p:nvGrpSpPr>
        <p:cNvPr id="1" name=""/>
        <p:cNvGrpSpPr/>
        <p:nvPr/>
      </p:nvGrpSpPr>
      <p:grpSpPr>
        <a:xfrm>
          <a:off x="0" y="0"/>
          <a:ext cx="0" cy="0"/>
          <a:chOff x="0" y="0"/>
          <a:chExt cx="0" cy="0"/>
        </a:xfrm>
      </p:grpSpPr>
      <p:sp>
        <p:nvSpPr>
          <p:cNvPr id="3" name="部分円 2">
            <a:extLst>
              <a:ext uri="{FF2B5EF4-FFF2-40B4-BE49-F238E27FC236}">
                <a16:creationId xmlns:a16="http://schemas.microsoft.com/office/drawing/2014/main" id="{08EC9ED2-3482-9205-9658-679ABC251DDB}"/>
              </a:ext>
            </a:extLst>
          </p:cNvPr>
          <p:cNvSpPr/>
          <p:nvPr userDrawn="1"/>
        </p:nvSpPr>
        <p:spPr>
          <a:xfrm rot="5400000">
            <a:off x="827415" y="1592796"/>
            <a:ext cx="3600400" cy="3816424"/>
          </a:xfrm>
          <a:prstGeom prst="pie">
            <a:avLst>
              <a:gd name="adj1" fmla="val 0"/>
              <a:gd name="adj2" fmla="val 10812603"/>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chemeClr val="tx1"/>
              </a:solidFill>
            </a:endParaRPr>
          </a:p>
        </p:txBody>
      </p:sp>
      <p:cxnSp>
        <p:nvCxnSpPr>
          <p:cNvPr id="4" name="直線コネクタ 3">
            <a:extLst>
              <a:ext uri="{FF2B5EF4-FFF2-40B4-BE49-F238E27FC236}">
                <a16:creationId xmlns:a16="http://schemas.microsoft.com/office/drawing/2014/main" id="{EE4C316F-5296-846C-4DC9-846286735510}"/>
              </a:ext>
            </a:extLst>
          </p:cNvPr>
          <p:cNvCxnSpPr>
            <a:cxnSpLocks/>
          </p:cNvCxnSpPr>
          <p:nvPr userDrawn="1"/>
        </p:nvCxnSpPr>
        <p:spPr>
          <a:xfrm>
            <a:off x="2627615" y="3501008"/>
            <a:ext cx="8604956" cy="240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A0DB5129-C2C0-7D51-E4BF-E881CA54E1EF}"/>
              </a:ext>
            </a:extLst>
          </p:cNvPr>
          <p:cNvCxnSpPr>
            <a:cxnSpLocks/>
          </p:cNvCxnSpPr>
          <p:nvPr userDrawn="1"/>
        </p:nvCxnSpPr>
        <p:spPr>
          <a:xfrm>
            <a:off x="3838688" y="844095"/>
            <a:ext cx="340837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E2A1539C-8EAD-B25E-D388-9F569268063D}"/>
              </a:ext>
            </a:extLst>
          </p:cNvPr>
          <p:cNvCxnSpPr>
            <a:cxnSpLocks/>
          </p:cNvCxnSpPr>
          <p:nvPr userDrawn="1"/>
        </p:nvCxnSpPr>
        <p:spPr>
          <a:xfrm>
            <a:off x="7994334" y="871654"/>
            <a:ext cx="340837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1CD3CEFE-74CD-19CC-A5EA-C05225B00A6A}"/>
              </a:ext>
            </a:extLst>
          </p:cNvPr>
          <p:cNvCxnSpPr>
            <a:cxnSpLocks/>
          </p:cNvCxnSpPr>
          <p:nvPr userDrawn="1"/>
        </p:nvCxnSpPr>
        <p:spPr>
          <a:xfrm>
            <a:off x="3830933" y="6144073"/>
            <a:ext cx="340837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1AE9A9B-6FF0-081A-A768-6226F0460870}"/>
              </a:ext>
            </a:extLst>
          </p:cNvPr>
          <p:cNvCxnSpPr>
            <a:cxnSpLocks/>
          </p:cNvCxnSpPr>
          <p:nvPr userDrawn="1"/>
        </p:nvCxnSpPr>
        <p:spPr>
          <a:xfrm>
            <a:off x="7994334" y="6157136"/>
            <a:ext cx="340837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ABAC028E-EC71-DA56-FFCD-C1288A3968D1}"/>
              </a:ext>
            </a:extLst>
          </p:cNvPr>
          <p:cNvCxnSpPr>
            <a:cxnSpLocks/>
          </p:cNvCxnSpPr>
          <p:nvPr userDrawn="1"/>
        </p:nvCxnSpPr>
        <p:spPr>
          <a:xfrm flipV="1">
            <a:off x="2879643" y="866715"/>
            <a:ext cx="972108" cy="26342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6ADABA51-9FDF-CC5F-D1DF-BFD2196CAD38}"/>
              </a:ext>
            </a:extLst>
          </p:cNvPr>
          <p:cNvCxnSpPr>
            <a:cxnSpLocks/>
          </p:cNvCxnSpPr>
          <p:nvPr userDrawn="1"/>
        </p:nvCxnSpPr>
        <p:spPr>
          <a:xfrm flipV="1">
            <a:off x="7044106" y="866715"/>
            <a:ext cx="972108" cy="26342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ECA8EBBC-FD48-D5D8-B007-22C2D3F07378}"/>
              </a:ext>
            </a:extLst>
          </p:cNvPr>
          <p:cNvCxnSpPr>
            <a:cxnSpLocks/>
          </p:cNvCxnSpPr>
          <p:nvPr userDrawn="1"/>
        </p:nvCxnSpPr>
        <p:spPr>
          <a:xfrm>
            <a:off x="2879643" y="3509780"/>
            <a:ext cx="972108" cy="26342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89F972F-5932-88D6-CF51-D34E9DC752B9}"/>
              </a:ext>
            </a:extLst>
          </p:cNvPr>
          <p:cNvCxnSpPr>
            <a:cxnSpLocks/>
          </p:cNvCxnSpPr>
          <p:nvPr userDrawn="1"/>
        </p:nvCxnSpPr>
        <p:spPr>
          <a:xfrm>
            <a:off x="7044105" y="3525011"/>
            <a:ext cx="972108" cy="26342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E524C165-1E9E-24CB-5D6B-521A3A17F345}"/>
              </a:ext>
            </a:extLst>
          </p:cNvPr>
          <p:cNvCxnSpPr>
            <a:cxnSpLocks/>
          </p:cNvCxnSpPr>
          <p:nvPr userDrawn="1"/>
        </p:nvCxnSpPr>
        <p:spPr>
          <a:xfrm>
            <a:off x="3503712" y="1748813"/>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2E2CDDA4-1EA3-A37D-6A8D-F0F3C249767A}"/>
              </a:ext>
            </a:extLst>
          </p:cNvPr>
          <p:cNvCxnSpPr>
            <a:cxnSpLocks/>
          </p:cNvCxnSpPr>
          <p:nvPr userDrawn="1"/>
        </p:nvCxnSpPr>
        <p:spPr>
          <a:xfrm>
            <a:off x="7728181" y="1748813"/>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90E0CC6E-DA09-2C5F-415C-50E674D1A920}"/>
              </a:ext>
            </a:extLst>
          </p:cNvPr>
          <p:cNvCxnSpPr>
            <a:cxnSpLocks/>
          </p:cNvCxnSpPr>
          <p:nvPr userDrawn="1"/>
        </p:nvCxnSpPr>
        <p:spPr>
          <a:xfrm>
            <a:off x="3215680" y="2612909"/>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00BDA91A-80D1-F241-4FEF-2B47172CAEF6}"/>
              </a:ext>
            </a:extLst>
          </p:cNvPr>
          <p:cNvCxnSpPr>
            <a:cxnSpLocks/>
          </p:cNvCxnSpPr>
          <p:nvPr userDrawn="1"/>
        </p:nvCxnSpPr>
        <p:spPr>
          <a:xfrm>
            <a:off x="7392144" y="2640872"/>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74883A7A-883F-D830-7117-A450F757EFB1}"/>
              </a:ext>
            </a:extLst>
          </p:cNvPr>
          <p:cNvCxnSpPr>
            <a:cxnSpLocks/>
          </p:cNvCxnSpPr>
          <p:nvPr userDrawn="1"/>
        </p:nvCxnSpPr>
        <p:spPr>
          <a:xfrm>
            <a:off x="3242113" y="4437112"/>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E59F2464-A59E-EA95-D7BE-59498D8724A9}"/>
              </a:ext>
            </a:extLst>
          </p:cNvPr>
          <p:cNvCxnSpPr>
            <a:cxnSpLocks/>
          </p:cNvCxnSpPr>
          <p:nvPr userDrawn="1"/>
        </p:nvCxnSpPr>
        <p:spPr>
          <a:xfrm>
            <a:off x="3521713" y="5301208"/>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8762D362-79DB-277A-38C7-49BDD7AA9F22}"/>
              </a:ext>
            </a:extLst>
          </p:cNvPr>
          <p:cNvCxnSpPr>
            <a:cxnSpLocks/>
          </p:cNvCxnSpPr>
          <p:nvPr userDrawn="1"/>
        </p:nvCxnSpPr>
        <p:spPr>
          <a:xfrm>
            <a:off x="7392144" y="4465075"/>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C02C025-F8E4-8846-3109-2FE717D7280B}"/>
              </a:ext>
            </a:extLst>
          </p:cNvPr>
          <p:cNvCxnSpPr>
            <a:cxnSpLocks/>
          </p:cNvCxnSpPr>
          <p:nvPr userDrawn="1"/>
        </p:nvCxnSpPr>
        <p:spPr>
          <a:xfrm>
            <a:off x="7728181" y="5291071"/>
            <a:ext cx="340837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0994034E-D7F6-F9E1-2CC7-D33A83958081}"/>
              </a:ext>
            </a:extLst>
          </p:cNvPr>
          <p:cNvSpPr txBox="1"/>
          <p:nvPr userDrawn="1"/>
        </p:nvSpPr>
        <p:spPr>
          <a:xfrm>
            <a:off x="-20125" y="-1655786"/>
            <a:ext cx="12212125" cy="1569660"/>
          </a:xfrm>
          <a:prstGeom prst="rect">
            <a:avLst/>
          </a:prstGeom>
          <a:noFill/>
        </p:spPr>
        <p:txBody>
          <a:bodyPr wrap="square">
            <a:spAutoFit/>
          </a:bodyPr>
          <a:lstStyle/>
          <a:p>
            <a:r>
              <a:rPr lang="ja-JP" altLang="en-US" sz="2400" dirty="0"/>
              <a:t>フィッシュボーンは「多面的・多角的に見る」「見通す」ことを助けてくれます。</a:t>
            </a:r>
            <a:br>
              <a:rPr lang="ja-JP" altLang="en-US" sz="2400" dirty="0"/>
            </a:br>
            <a:r>
              <a:rPr lang="ja-JP" altLang="en-US" sz="2400" dirty="0"/>
              <a:t>問題の解決策を検討する場面で活用します。</a:t>
            </a:r>
            <a:br>
              <a:rPr lang="ja-JP" altLang="en-US" sz="2400" dirty="0"/>
            </a:br>
            <a:r>
              <a:rPr lang="ja-JP" altLang="en-US" sz="2400" dirty="0"/>
              <a:t>解決すべき問題をトピックとして頭の部分に、中骨に具体例を出すための項目、小骨に</a:t>
            </a:r>
            <a:endParaRPr lang="en-US" altLang="ja-JP" sz="2400" dirty="0"/>
          </a:p>
          <a:p>
            <a:r>
              <a:rPr lang="ja-JP" altLang="en-US" sz="2400" dirty="0"/>
              <a:t>項目の具体例を書きます。トピックについて、要因を分析するのに役立ちます。</a:t>
            </a:r>
          </a:p>
        </p:txBody>
      </p:sp>
    </p:spTree>
    <p:extLst>
      <p:ext uri="{BB962C8B-B14F-4D97-AF65-F5344CB8AC3E}">
        <p14:creationId xmlns:p14="http://schemas.microsoft.com/office/powerpoint/2010/main" val="3953884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MI（多面的・多角的）">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16DD78A3-15CD-4069-3EA7-33910EE32D8A}"/>
              </a:ext>
            </a:extLst>
          </p:cNvPr>
          <p:cNvGraphicFramePr>
            <a:graphicFrameLocks/>
          </p:cNvGraphicFramePr>
          <p:nvPr userDrawn="1">
            <p:extLst>
              <p:ext uri="{D42A27DB-BD31-4B8C-83A1-F6EECF244321}">
                <p14:modId xmlns:p14="http://schemas.microsoft.com/office/powerpoint/2010/main" val="2681783746"/>
              </p:ext>
            </p:extLst>
          </p:nvPr>
        </p:nvGraphicFramePr>
        <p:xfrm>
          <a:off x="287355" y="548680"/>
          <a:ext cx="11713299" cy="6192688"/>
        </p:xfrm>
        <a:graphic>
          <a:graphicData uri="http://schemas.openxmlformats.org/drawingml/2006/table">
            <a:tbl>
              <a:tblPr firstRow="1" bandRow="1">
                <a:tableStyleId>{5940675A-B579-460E-94D1-54222C63F5DA}</a:tableStyleId>
              </a:tblPr>
              <a:tblGrid>
                <a:gridCol w="3904433">
                  <a:extLst>
                    <a:ext uri="{9D8B030D-6E8A-4147-A177-3AD203B41FA5}">
                      <a16:colId xmlns:a16="http://schemas.microsoft.com/office/drawing/2014/main" val="3895177779"/>
                    </a:ext>
                  </a:extLst>
                </a:gridCol>
                <a:gridCol w="3904433">
                  <a:extLst>
                    <a:ext uri="{9D8B030D-6E8A-4147-A177-3AD203B41FA5}">
                      <a16:colId xmlns:a16="http://schemas.microsoft.com/office/drawing/2014/main" val="909256981"/>
                    </a:ext>
                  </a:extLst>
                </a:gridCol>
                <a:gridCol w="3904433">
                  <a:extLst>
                    <a:ext uri="{9D8B030D-6E8A-4147-A177-3AD203B41FA5}">
                      <a16:colId xmlns:a16="http://schemas.microsoft.com/office/drawing/2014/main" val="1323170007"/>
                    </a:ext>
                  </a:extLst>
                </a:gridCol>
              </a:tblGrid>
              <a:tr h="806871">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en-US" altLang="ja-JP"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523130"/>
                  </a:ext>
                </a:extLst>
              </a:tr>
              <a:tr h="5385817">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9792236"/>
                  </a:ext>
                </a:extLst>
              </a:tr>
            </a:tbl>
          </a:graphicData>
        </a:graphic>
      </p:graphicFrame>
      <p:sp>
        <p:nvSpPr>
          <p:cNvPr id="4" name="テキスト ボックス 3">
            <a:extLst>
              <a:ext uri="{FF2B5EF4-FFF2-40B4-BE49-F238E27FC236}">
                <a16:creationId xmlns:a16="http://schemas.microsoft.com/office/drawing/2014/main" id="{EF8F376B-1285-6F81-4495-56CB8E00DA1B}"/>
              </a:ext>
            </a:extLst>
          </p:cNvPr>
          <p:cNvSpPr txBox="1"/>
          <p:nvPr userDrawn="1"/>
        </p:nvSpPr>
        <p:spPr>
          <a:xfrm>
            <a:off x="26126" y="655361"/>
            <a:ext cx="4368485" cy="584775"/>
          </a:xfrm>
          <a:prstGeom prst="rect">
            <a:avLst/>
          </a:prstGeom>
          <a:noFill/>
        </p:spPr>
        <p:txBody>
          <a:bodyPr wrap="square" rtlCol="0">
            <a:spAutoFit/>
          </a:bodyPr>
          <a:lstStyle/>
          <a:p>
            <a:pPr algn="ctr"/>
            <a:r>
              <a:rPr lang="en-US" altLang="ja-JP" sz="3200">
                <a:latin typeface="メイリオ" panose="020B0604030504040204" pitchFamily="50" charset="-128"/>
                <a:ea typeface="メイリオ" panose="020B0604030504040204" pitchFamily="50" charset="-128"/>
              </a:rPr>
              <a:t>P</a:t>
            </a:r>
            <a:r>
              <a:rPr lang="ja-JP" altLang="en-US" sz="3200">
                <a:latin typeface="メイリオ" panose="020B0604030504040204" pitchFamily="50" charset="-128"/>
                <a:ea typeface="メイリオ" panose="020B0604030504040204" pitchFamily="50" charset="-128"/>
              </a:rPr>
              <a:t>（良いところ）</a:t>
            </a:r>
            <a:endParaRPr kumimoji="1" lang="ja-JP" altLang="en-US" sz="320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027D51CC-E305-E7DC-A261-6B3C6C0469C8}"/>
              </a:ext>
            </a:extLst>
          </p:cNvPr>
          <p:cNvSpPr txBox="1"/>
          <p:nvPr userDrawn="1"/>
        </p:nvSpPr>
        <p:spPr>
          <a:xfrm>
            <a:off x="4057897" y="648938"/>
            <a:ext cx="4368485" cy="584775"/>
          </a:xfrm>
          <a:prstGeom prst="rect">
            <a:avLst/>
          </a:prstGeom>
          <a:noFill/>
        </p:spPr>
        <p:txBody>
          <a:bodyPr wrap="square" rtlCol="0">
            <a:spAutoFit/>
          </a:bodyPr>
          <a:lstStyle/>
          <a:p>
            <a:pPr algn="ctr"/>
            <a:r>
              <a:rPr lang="en-US" altLang="ja-JP" sz="3200">
                <a:latin typeface="メイリオ" panose="020B0604030504040204" pitchFamily="50" charset="-128"/>
                <a:ea typeface="メイリオ" panose="020B0604030504040204" pitchFamily="50" charset="-128"/>
              </a:rPr>
              <a:t>M</a:t>
            </a:r>
            <a:r>
              <a:rPr lang="ja-JP" altLang="en-US" sz="3200">
                <a:latin typeface="メイリオ" panose="020B0604030504040204" pitchFamily="50" charset="-128"/>
                <a:ea typeface="メイリオ" panose="020B0604030504040204" pitchFamily="50" charset="-128"/>
              </a:rPr>
              <a:t>（良くないところ）</a:t>
            </a:r>
            <a:endParaRPr kumimoji="1" lang="ja-JP" altLang="en-US" sz="320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8ACA0EB0-1A2C-1907-F3C0-B68FCAB58248}"/>
              </a:ext>
            </a:extLst>
          </p:cNvPr>
          <p:cNvSpPr txBox="1"/>
          <p:nvPr userDrawn="1"/>
        </p:nvSpPr>
        <p:spPr>
          <a:xfrm>
            <a:off x="8007453" y="655362"/>
            <a:ext cx="4281823" cy="584775"/>
          </a:xfrm>
          <a:prstGeom prst="rect">
            <a:avLst/>
          </a:prstGeom>
          <a:noFill/>
        </p:spPr>
        <p:txBody>
          <a:bodyPr wrap="square" rtlCol="0">
            <a:spAutoFit/>
          </a:bodyPr>
          <a:lstStyle/>
          <a:p>
            <a:pPr algn="ctr"/>
            <a:r>
              <a:rPr lang="en-US" altLang="ja-JP" sz="3200">
                <a:latin typeface="メイリオ" panose="020B0604030504040204" pitchFamily="50" charset="-128"/>
                <a:ea typeface="メイリオ" panose="020B0604030504040204" pitchFamily="50" charset="-128"/>
              </a:rPr>
              <a:t>I</a:t>
            </a:r>
            <a:r>
              <a:rPr lang="ja-JP" altLang="en-US" sz="3200">
                <a:latin typeface="メイリオ" panose="020B0604030504040204" pitchFamily="50" charset="-128"/>
                <a:ea typeface="メイリオ" panose="020B0604030504040204" pitchFamily="50" charset="-128"/>
              </a:rPr>
              <a:t>（気になるところ）</a:t>
            </a:r>
            <a:endParaRPr kumimoji="1" lang="ja-JP" altLang="en-US" sz="320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A0F0605-AE86-07C3-1925-BAF690400A62}"/>
              </a:ext>
            </a:extLst>
          </p:cNvPr>
          <p:cNvSpPr txBox="1"/>
          <p:nvPr userDrawn="1"/>
        </p:nvSpPr>
        <p:spPr>
          <a:xfrm>
            <a:off x="-50643" y="-1617140"/>
            <a:ext cx="12242643" cy="1569660"/>
          </a:xfrm>
          <a:prstGeom prst="rect">
            <a:avLst/>
          </a:prstGeom>
          <a:noFill/>
        </p:spPr>
        <p:txBody>
          <a:bodyPr wrap="square">
            <a:spAutoFit/>
          </a:bodyPr>
          <a:lstStyle/>
          <a:p>
            <a:r>
              <a:rPr lang="en-US" altLang="ja-JP" sz="2400" dirty="0"/>
              <a:t>PMI</a:t>
            </a:r>
            <a:r>
              <a:rPr lang="ja-JP" altLang="en-US" sz="2400" dirty="0"/>
              <a:t>は「多面的・多角的に見る」ことを助けてくれます。</a:t>
            </a:r>
            <a:br>
              <a:rPr lang="ja-JP" altLang="en-US" sz="2400" dirty="0"/>
            </a:br>
            <a:r>
              <a:rPr lang="ja-JP" altLang="en-US" sz="2400" dirty="0"/>
              <a:t>トピックを「</a:t>
            </a:r>
            <a:r>
              <a:rPr lang="en-US" altLang="ja-JP" sz="2400" dirty="0"/>
              <a:t>P</a:t>
            </a:r>
            <a:r>
              <a:rPr lang="ja-JP" altLang="en-US" sz="2400" dirty="0"/>
              <a:t>＝良い点（</a:t>
            </a:r>
            <a:r>
              <a:rPr lang="en-US" altLang="ja-JP" sz="2400" dirty="0"/>
              <a:t>Plus</a:t>
            </a:r>
            <a:r>
              <a:rPr lang="ja-JP" altLang="en-US" sz="2400" dirty="0"/>
              <a:t>）」「</a:t>
            </a:r>
            <a:r>
              <a:rPr lang="en-US" altLang="ja-JP" sz="2400" dirty="0"/>
              <a:t>M=</a:t>
            </a:r>
            <a:r>
              <a:rPr lang="ja-JP" altLang="en-US" sz="2400" dirty="0"/>
              <a:t>問題点（</a:t>
            </a:r>
            <a:r>
              <a:rPr lang="en-US" altLang="ja-JP" sz="2400" dirty="0"/>
              <a:t>Minus</a:t>
            </a:r>
            <a:r>
              <a:rPr lang="ja-JP" altLang="en-US" sz="2400" dirty="0"/>
              <a:t>）」「</a:t>
            </a:r>
            <a:r>
              <a:rPr lang="en-US" altLang="ja-JP" sz="2400" dirty="0"/>
              <a:t>I=</a:t>
            </a:r>
            <a:r>
              <a:rPr lang="ja-JP" altLang="en-US" sz="2400" dirty="0"/>
              <a:t>気になる点（</a:t>
            </a:r>
            <a:r>
              <a:rPr lang="en-US" altLang="ja-JP" sz="2400" dirty="0"/>
              <a:t>Interest</a:t>
            </a:r>
            <a:r>
              <a:rPr lang="ja-JP" altLang="en-US" sz="2400" dirty="0"/>
              <a:t>）」に分けて整理します。</a:t>
            </a:r>
            <a:endParaRPr lang="en-US" altLang="ja-JP" sz="2400" dirty="0"/>
          </a:p>
          <a:p>
            <a:r>
              <a:rPr lang="ja-JP" altLang="en-US" sz="2400" dirty="0"/>
              <a:t>物事を多面的に評価して、意思決定をするのに役立ちます。</a:t>
            </a:r>
          </a:p>
        </p:txBody>
      </p:sp>
    </p:spTree>
    <p:extLst>
      <p:ext uri="{BB962C8B-B14F-4D97-AF65-F5344CB8AC3E}">
        <p14:creationId xmlns:p14="http://schemas.microsoft.com/office/powerpoint/2010/main" val="4223509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くまでチャート（多面的・多角的）">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69239DBD-04A8-B4CC-7A28-54518F8282C7}"/>
              </a:ext>
            </a:extLst>
          </p:cNvPr>
          <p:cNvCxnSpPr>
            <a:cxnSpLocks/>
          </p:cNvCxnSpPr>
          <p:nvPr userDrawn="1"/>
        </p:nvCxnSpPr>
        <p:spPr>
          <a:xfrm>
            <a:off x="959429" y="2708920"/>
            <a:ext cx="9072000" cy="240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線コネクタ 3">
            <a:extLst>
              <a:ext uri="{FF2B5EF4-FFF2-40B4-BE49-F238E27FC236}">
                <a16:creationId xmlns:a16="http://schemas.microsoft.com/office/drawing/2014/main" id="{FA3A90B4-1AA4-BA49-DFAF-69F23D739765}"/>
              </a:ext>
            </a:extLst>
          </p:cNvPr>
          <p:cNvCxnSpPr>
            <a:cxnSpLocks/>
          </p:cNvCxnSpPr>
          <p:nvPr userDrawn="1"/>
        </p:nvCxnSpPr>
        <p:spPr>
          <a:xfrm flipV="1">
            <a:off x="3714750" y="95250"/>
            <a:ext cx="1373138" cy="6696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D524AC14-ACE0-281A-FE28-2BA95078B10B}"/>
              </a:ext>
            </a:extLst>
          </p:cNvPr>
          <p:cNvCxnSpPr>
            <a:cxnSpLocks/>
          </p:cNvCxnSpPr>
          <p:nvPr userDrawn="1"/>
        </p:nvCxnSpPr>
        <p:spPr>
          <a:xfrm>
            <a:off x="5086074" y="115140"/>
            <a:ext cx="542359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5630E701-C73E-497F-EC87-832B0DC0ABE0}"/>
              </a:ext>
            </a:extLst>
          </p:cNvPr>
          <p:cNvCxnSpPr>
            <a:cxnSpLocks/>
          </p:cNvCxnSpPr>
          <p:nvPr userDrawn="1"/>
        </p:nvCxnSpPr>
        <p:spPr>
          <a:xfrm>
            <a:off x="4838717" y="1411651"/>
            <a:ext cx="542359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9DCEB56B-8865-811C-42C3-5ECEC5365563}"/>
              </a:ext>
            </a:extLst>
          </p:cNvPr>
          <p:cNvCxnSpPr>
            <a:cxnSpLocks/>
          </p:cNvCxnSpPr>
          <p:nvPr userDrawn="1"/>
        </p:nvCxnSpPr>
        <p:spPr>
          <a:xfrm>
            <a:off x="4276113" y="4042403"/>
            <a:ext cx="542359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A2401E3-0E60-BFD1-B5F8-4B97F037FB3E}"/>
              </a:ext>
            </a:extLst>
          </p:cNvPr>
          <p:cNvCxnSpPr>
            <a:cxnSpLocks/>
          </p:cNvCxnSpPr>
          <p:nvPr userDrawn="1"/>
        </p:nvCxnSpPr>
        <p:spPr>
          <a:xfrm>
            <a:off x="3985287" y="5433037"/>
            <a:ext cx="542359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F01A2307-E1ED-42DC-782D-5E66633BD359}"/>
              </a:ext>
            </a:extLst>
          </p:cNvPr>
          <p:cNvCxnSpPr>
            <a:cxnSpLocks/>
          </p:cNvCxnSpPr>
          <p:nvPr userDrawn="1"/>
        </p:nvCxnSpPr>
        <p:spPr>
          <a:xfrm>
            <a:off x="3714750" y="6779525"/>
            <a:ext cx="542359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A3CA6B83-6F5E-4EE3-4EC3-29B51458371D}"/>
              </a:ext>
            </a:extLst>
          </p:cNvPr>
          <p:cNvSpPr txBox="1"/>
          <p:nvPr userDrawn="1"/>
        </p:nvSpPr>
        <p:spPr>
          <a:xfrm>
            <a:off x="-4284" y="-1200329"/>
            <a:ext cx="11605733" cy="1200329"/>
          </a:xfrm>
          <a:prstGeom prst="rect">
            <a:avLst/>
          </a:prstGeom>
          <a:noFill/>
        </p:spPr>
        <p:txBody>
          <a:bodyPr wrap="square">
            <a:spAutoFit/>
          </a:bodyPr>
          <a:lstStyle/>
          <a:p>
            <a:r>
              <a:rPr lang="ja-JP" altLang="en-US" sz="2400" dirty="0"/>
              <a:t>くま手チャートは「多面的・多角的に見る」ことを助けてくれます。</a:t>
            </a:r>
            <a:endParaRPr lang="en-US" altLang="ja-JP" sz="2400" dirty="0"/>
          </a:p>
          <a:p>
            <a:r>
              <a:rPr lang="ja-JP" altLang="en-US" sz="2400" dirty="0"/>
              <a:t>左の持ち手にトピック、右くま手には視点を設定し、その具体を書き入れます</a:t>
            </a:r>
            <a:br>
              <a:rPr lang="ja-JP" altLang="en-US" sz="2400" dirty="0"/>
            </a:br>
            <a:r>
              <a:rPr lang="ja-JP" altLang="en-US" sz="2400" dirty="0"/>
              <a:t>トピックについて、複数の視点でとらえるときに役立ちます。</a:t>
            </a:r>
          </a:p>
        </p:txBody>
      </p:sp>
      <p:sp>
        <p:nvSpPr>
          <p:cNvPr id="11" name="テキスト ボックス 10">
            <a:extLst>
              <a:ext uri="{FF2B5EF4-FFF2-40B4-BE49-F238E27FC236}">
                <a16:creationId xmlns:a16="http://schemas.microsoft.com/office/drawing/2014/main" id="{BF270D78-8C6E-3382-12C1-94058A935F89}"/>
              </a:ext>
            </a:extLst>
          </p:cNvPr>
          <p:cNvSpPr txBox="1"/>
          <p:nvPr userDrawn="1"/>
        </p:nvSpPr>
        <p:spPr>
          <a:xfrm>
            <a:off x="12192000" y="453821"/>
            <a:ext cx="1188277" cy="830997"/>
          </a:xfrm>
          <a:prstGeom prst="rect">
            <a:avLst/>
          </a:prstGeom>
          <a:noFill/>
        </p:spPr>
        <p:txBody>
          <a:bodyPr wrap="square">
            <a:spAutoFit/>
          </a:bodyPr>
          <a:lstStyle/>
          <a:p>
            <a:r>
              <a:rPr lang="ja-JP" altLang="en-US" sz="2400" dirty="0"/>
              <a:t>視点</a:t>
            </a:r>
            <a:endParaRPr lang="en-US" altLang="ja-JP" sz="2400" dirty="0"/>
          </a:p>
          <a:p>
            <a:r>
              <a:rPr lang="ja-JP" altLang="en-US" sz="2400" dirty="0"/>
              <a:t>　具体</a:t>
            </a:r>
          </a:p>
        </p:txBody>
      </p:sp>
      <p:sp>
        <p:nvSpPr>
          <p:cNvPr id="14" name="テキスト ボックス 13">
            <a:extLst>
              <a:ext uri="{FF2B5EF4-FFF2-40B4-BE49-F238E27FC236}">
                <a16:creationId xmlns:a16="http://schemas.microsoft.com/office/drawing/2014/main" id="{D7E64DF4-98FF-D197-9B1B-5DA7BD8FE07A}"/>
              </a:ext>
            </a:extLst>
          </p:cNvPr>
          <p:cNvSpPr txBox="1"/>
          <p:nvPr userDrawn="1"/>
        </p:nvSpPr>
        <p:spPr>
          <a:xfrm>
            <a:off x="-1589375" y="2505203"/>
            <a:ext cx="1544918" cy="461665"/>
          </a:xfrm>
          <a:prstGeom prst="rect">
            <a:avLst/>
          </a:prstGeom>
          <a:noFill/>
        </p:spPr>
        <p:txBody>
          <a:bodyPr wrap="square">
            <a:spAutoFit/>
          </a:bodyPr>
          <a:lstStyle/>
          <a:p>
            <a:r>
              <a:rPr lang="ja-JP" altLang="en-US" sz="2400" dirty="0"/>
              <a:t>トピック</a:t>
            </a:r>
          </a:p>
        </p:txBody>
      </p:sp>
    </p:spTree>
    <p:extLst>
      <p:ext uri="{BB962C8B-B14F-4D97-AF65-F5344CB8AC3E}">
        <p14:creationId xmlns:p14="http://schemas.microsoft.com/office/powerpoint/2010/main" val="652402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くらげチャート（理由付け）">
    <p:spTree>
      <p:nvGrpSpPr>
        <p:cNvPr id="1" name=""/>
        <p:cNvGrpSpPr/>
        <p:nvPr/>
      </p:nvGrpSpPr>
      <p:grpSpPr>
        <a:xfrm>
          <a:off x="0" y="0"/>
          <a:ext cx="0" cy="0"/>
          <a:chOff x="0" y="0"/>
          <a:chExt cx="0" cy="0"/>
        </a:xfrm>
      </p:grpSpPr>
      <p:sp>
        <p:nvSpPr>
          <p:cNvPr id="3" name="楕円 32">
            <a:extLst>
              <a:ext uri="{FF2B5EF4-FFF2-40B4-BE49-F238E27FC236}">
                <a16:creationId xmlns:a16="http://schemas.microsoft.com/office/drawing/2014/main" id="{39495DD2-2898-CF34-19BB-6FB938B0D66B}"/>
              </a:ext>
            </a:extLst>
          </p:cNvPr>
          <p:cNvSpPr/>
          <p:nvPr userDrawn="1"/>
        </p:nvSpPr>
        <p:spPr>
          <a:xfrm>
            <a:off x="527835" y="3371849"/>
            <a:ext cx="2063776" cy="2064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4" name="楕円 32">
            <a:extLst>
              <a:ext uri="{FF2B5EF4-FFF2-40B4-BE49-F238E27FC236}">
                <a16:creationId xmlns:a16="http://schemas.microsoft.com/office/drawing/2014/main" id="{877562BB-B237-6304-6FE6-003E730D4882}"/>
              </a:ext>
            </a:extLst>
          </p:cNvPr>
          <p:cNvSpPr/>
          <p:nvPr userDrawn="1"/>
        </p:nvSpPr>
        <p:spPr>
          <a:xfrm>
            <a:off x="7248581" y="4149080"/>
            <a:ext cx="2063776" cy="2064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5" name="楕円 32">
            <a:extLst>
              <a:ext uri="{FF2B5EF4-FFF2-40B4-BE49-F238E27FC236}">
                <a16:creationId xmlns:a16="http://schemas.microsoft.com/office/drawing/2014/main" id="{BC57F638-267B-3335-A7EE-764A022627B3}"/>
              </a:ext>
            </a:extLst>
          </p:cNvPr>
          <p:cNvSpPr/>
          <p:nvPr userDrawn="1"/>
        </p:nvSpPr>
        <p:spPr>
          <a:xfrm>
            <a:off x="4991877" y="4794000"/>
            <a:ext cx="2063776" cy="2064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6" name="楕円 32">
            <a:extLst>
              <a:ext uri="{FF2B5EF4-FFF2-40B4-BE49-F238E27FC236}">
                <a16:creationId xmlns:a16="http://schemas.microsoft.com/office/drawing/2014/main" id="{00EA2C1F-3F34-611C-D96E-E5949658F43E}"/>
              </a:ext>
            </a:extLst>
          </p:cNvPr>
          <p:cNvSpPr/>
          <p:nvPr userDrawn="1"/>
        </p:nvSpPr>
        <p:spPr>
          <a:xfrm>
            <a:off x="2736080" y="4158968"/>
            <a:ext cx="2063776" cy="2064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7" name="楕円 32">
            <a:extLst>
              <a:ext uri="{FF2B5EF4-FFF2-40B4-BE49-F238E27FC236}">
                <a16:creationId xmlns:a16="http://schemas.microsoft.com/office/drawing/2014/main" id="{2D24FADD-D940-20A6-8D17-A526AF8BD30A}"/>
              </a:ext>
            </a:extLst>
          </p:cNvPr>
          <p:cNvSpPr/>
          <p:nvPr userDrawn="1"/>
        </p:nvSpPr>
        <p:spPr>
          <a:xfrm>
            <a:off x="9456373" y="3331303"/>
            <a:ext cx="2063776" cy="2064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8" name="円弧 7">
            <a:extLst>
              <a:ext uri="{FF2B5EF4-FFF2-40B4-BE49-F238E27FC236}">
                <a16:creationId xmlns:a16="http://schemas.microsoft.com/office/drawing/2014/main" id="{1D8EAD7D-F645-1D38-EE10-F13F414E1501}"/>
              </a:ext>
            </a:extLst>
          </p:cNvPr>
          <p:cNvSpPr/>
          <p:nvPr userDrawn="1"/>
        </p:nvSpPr>
        <p:spPr>
          <a:xfrm rot="5400000">
            <a:off x="2202624" y="1887885"/>
            <a:ext cx="1354037" cy="2976331"/>
          </a:xfrm>
          <a:prstGeom prst="arc">
            <a:avLst>
              <a:gd name="adj1" fmla="val 16031678"/>
              <a:gd name="adj2" fmla="val 1504472"/>
            </a:avLst>
          </a:prstGeom>
          <a:ln w="28575">
            <a:headEnd type="triangl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2400"/>
          </a:p>
        </p:txBody>
      </p:sp>
      <p:sp>
        <p:nvSpPr>
          <p:cNvPr id="9" name="円弧 8">
            <a:extLst>
              <a:ext uri="{FF2B5EF4-FFF2-40B4-BE49-F238E27FC236}">
                <a16:creationId xmlns:a16="http://schemas.microsoft.com/office/drawing/2014/main" id="{515AE010-CEB4-9A1B-D6B3-CE2EF1984E88}"/>
              </a:ext>
            </a:extLst>
          </p:cNvPr>
          <p:cNvSpPr/>
          <p:nvPr userDrawn="1"/>
        </p:nvSpPr>
        <p:spPr>
          <a:xfrm rot="16200000" flipH="1">
            <a:off x="8489164" y="1897773"/>
            <a:ext cx="1354037" cy="2976331"/>
          </a:xfrm>
          <a:prstGeom prst="arc">
            <a:avLst>
              <a:gd name="adj1" fmla="val 16031678"/>
              <a:gd name="adj2" fmla="val 1504472"/>
            </a:avLst>
          </a:prstGeom>
          <a:ln w="28575">
            <a:headEnd type="triangl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2400"/>
          </a:p>
        </p:txBody>
      </p:sp>
      <p:sp>
        <p:nvSpPr>
          <p:cNvPr id="10" name="円弧 9">
            <a:extLst>
              <a:ext uri="{FF2B5EF4-FFF2-40B4-BE49-F238E27FC236}">
                <a16:creationId xmlns:a16="http://schemas.microsoft.com/office/drawing/2014/main" id="{D259C8B2-FE36-8C7D-2A32-36EE8DE29D5F}"/>
              </a:ext>
            </a:extLst>
          </p:cNvPr>
          <p:cNvSpPr/>
          <p:nvPr userDrawn="1"/>
        </p:nvSpPr>
        <p:spPr>
          <a:xfrm rot="5400000">
            <a:off x="3127759" y="2068216"/>
            <a:ext cx="1798399" cy="2695765"/>
          </a:xfrm>
          <a:prstGeom prst="arc">
            <a:avLst>
              <a:gd name="adj1" fmla="val 15959346"/>
              <a:gd name="adj2" fmla="val 20665190"/>
            </a:avLst>
          </a:prstGeom>
          <a:ln w="28575">
            <a:headEnd type="triangl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2400"/>
          </a:p>
        </p:txBody>
      </p:sp>
      <p:sp>
        <p:nvSpPr>
          <p:cNvPr id="11" name="円弧 10">
            <a:extLst>
              <a:ext uri="{FF2B5EF4-FFF2-40B4-BE49-F238E27FC236}">
                <a16:creationId xmlns:a16="http://schemas.microsoft.com/office/drawing/2014/main" id="{03918E3E-27CD-9CA2-2181-CA8D961B8303}"/>
              </a:ext>
            </a:extLst>
          </p:cNvPr>
          <p:cNvSpPr/>
          <p:nvPr userDrawn="1"/>
        </p:nvSpPr>
        <p:spPr>
          <a:xfrm rot="16200000" flipH="1">
            <a:off x="7065276" y="2081118"/>
            <a:ext cx="1798399" cy="2695765"/>
          </a:xfrm>
          <a:prstGeom prst="arc">
            <a:avLst>
              <a:gd name="adj1" fmla="val 15959346"/>
              <a:gd name="adj2" fmla="val 20665190"/>
            </a:avLst>
          </a:prstGeom>
          <a:ln w="28575">
            <a:headEnd type="triangl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2400"/>
          </a:p>
        </p:txBody>
      </p:sp>
      <p:cxnSp>
        <p:nvCxnSpPr>
          <p:cNvPr id="12" name="直線矢印コネクタ 11">
            <a:extLst>
              <a:ext uri="{FF2B5EF4-FFF2-40B4-BE49-F238E27FC236}">
                <a16:creationId xmlns:a16="http://schemas.microsoft.com/office/drawing/2014/main" id="{F233238A-A093-16EF-1BE5-ACA57BD814F9}"/>
              </a:ext>
            </a:extLst>
          </p:cNvPr>
          <p:cNvCxnSpPr>
            <a:cxnSpLocks/>
            <a:stCxn id="5" idx="0"/>
          </p:cNvCxnSpPr>
          <p:nvPr userDrawn="1"/>
        </p:nvCxnSpPr>
        <p:spPr>
          <a:xfrm flipV="1">
            <a:off x="6023765" y="3312139"/>
            <a:ext cx="0" cy="14818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弦 12">
            <a:extLst>
              <a:ext uri="{FF2B5EF4-FFF2-40B4-BE49-F238E27FC236}">
                <a16:creationId xmlns:a16="http://schemas.microsoft.com/office/drawing/2014/main" id="{39EAAD5B-D159-ACE2-3655-DD896A3B03D3}"/>
              </a:ext>
            </a:extLst>
          </p:cNvPr>
          <p:cNvSpPr/>
          <p:nvPr userDrawn="1"/>
        </p:nvSpPr>
        <p:spPr>
          <a:xfrm rot="6770985">
            <a:off x="3778016" y="149455"/>
            <a:ext cx="4537801" cy="4545068"/>
          </a:xfrm>
          <a:prstGeom prst="chord">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4" name="テキスト ボックス 13">
            <a:extLst>
              <a:ext uri="{FF2B5EF4-FFF2-40B4-BE49-F238E27FC236}">
                <a16:creationId xmlns:a16="http://schemas.microsoft.com/office/drawing/2014/main" id="{56377DF5-8551-C83B-DAB6-994850F68F5D}"/>
              </a:ext>
            </a:extLst>
          </p:cNvPr>
          <p:cNvSpPr txBox="1"/>
          <p:nvPr userDrawn="1"/>
        </p:nvSpPr>
        <p:spPr>
          <a:xfrm>
            <a:off x="1" y="-1304744"/>
            <a:ext cx="11890201" cy="1200329"/>
          </a:xfrm>
          <a:prstGeom prst="rect">
            <a:avLst/>
          </a:prstGeom>
          <a:noFill/>
        </p:spPr>
        <p:txBody>
          <a:bodyPr wrap="square">
            <a:spAutoFit/>
          </a:bodyPr>
          <a:lstStyle/>
          <a:p>
            <a:r>
              <a:rPr lang="ja-JP" altLang="en-US" sz="2400" dirty="0"/>
              <a:t>クラゲチャートは「理由付ける」ことを助けてくれます。</a:t>
            </a:r>
            <a:br>
              <a:rPr lang="ja-JP" altLang="en-US" sz="2400" dirty="0"/>
            </a:br>
            <a:r>
              <a:rPr lang="ja-JP" altLang="en-US" sz="2400" dirty="0"/>
              <a:t>トピックに関する主張について、主張を支える理由を明確にすることができます。</a:t>
            </a:r>
            <a:br>
              <a:rPr lang="ja-JP" altLang="en-US" sz="2400" dirty="0"/>
            </a:br>
            <a:r>
              <a:rPr lang="ja-JP" altLang="en-US" sz="2400" dirty="0"/>
              <a:t>説得力のある主張をするときに役立ちます。</a:t>
            </a:r>
          </a:p>
        </p:txBody>
      </p:sp>
      <p:sp>
        <p:nvSpPr>
          <p:cNvPr id="2" name="テキスト ボックス 1">
            <a:extLst>
              <a:ext uri="{FF2B5EF4-FFF2-40B4-BE49-F238E27FC236}">
                <a16:creationId xmlns:a16="http://schemas.microsoft.com/office/drawing/2014/main" id="{543B79C7-CBD9-8A44-3A37-52C530CFA80A}"/>
              </a:ext>
            </a:extLst>
          </p:cNvPr>
          <p:cNvSpPr txBox="1"/>
          <p:nvPr userDrawn="1"/>
        </p:nvSpPr>
        <p:spPr>
          <a:xfrm>
            <a:off x="12192000" y="1057403"/>
            <a:ext cx="1544918" cy="461665"/>
          </a:xfrm>
          <a:prstGeom prst="rect">
            <a:avLst/>
          </a:prstGeom>
          <a:noFill/>
        </p:spPr>
        <p:txBody>
          <a:bodyPr wrap="square">
            <a:spAutoFit/>
          </a:bodyPr>
          <a:lstStyle/>
          <a:p>
            <a:r>
              <a:rPr lang="ja-JP" altLang="en-US" sz="2400" dirty="0"/>
              <a:t>トピック</a:t>
            </a:r>
          </a:p>
        </p:txBody>
      </p:sp>
      <p:sp>
        <p:nvSpPr>
          <p:cNvPr id="15" name="テキスト ボックス 14">
            <a:extLst>
              <a:ext uri="{FF2B5EF4-FFF2-40B4-BE49-F238E27FC236}">
                <a16:creationId xmlns:a16="http://schemas.microsoft.com/office/drawing/2014/main" id="{A6426E06-3C99-C6E2-3600-8506B1771D5A}"/>
              </a:ext>
            </a:extLst>
          </p:cNvPr>
          <p:cNvSpPr txBox="1"/>
          <p:nvPr userDrawn="1"/>
        </p:nvSpPr>
        <p:spPr>
          <a:xfrm>
            <a:off x="12192000" y="4563167"/>
            <a:ext cx="1924050" cy="461665"/>
          </a:xfrm>
          <a:prstGeom prst="rect">
            <a:avLst/>
          </a:prstGeom>
          <a:noFill/>
        </p:spPr>
        <p:txBody>
          <a:bodyPr wrap="square">
            <a:spAutoFit/>
          </a:bodyPr>
          <a:lstStyle/>
          <a:p>
            <a:r>
              <a:rPr lang="ja-JP" altLang="en-US" sz="2400" dirty="0"/>
              <a:t>理由、根拠</a:t>
            </a:r>
          </a:p>
        </p:txBody>
      </p:sp>
    </p:spTree>
    <p:extLst>
      <p:ext uri="{BB962C8B-B14F-4D97-AF65-F5344CB8AC3E}">
        <p14:creationId xmlns:p14="http://schemas.microsoft.com/office/powerpoint/2010/main" val="12155811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ロジックツリー（理由付け、見通す）">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6377DF5-8551-C83B-DAB6-994850F68F5D}"/>
              </a:ext>
            </a:extLst>
          </p:cNvPr>
          <p:cNvSpPr txBox="1"/>
          <p:nvPr userDrawn="1"/>
        </p:nvSpPr>
        <p:spPr>
          <a:xfrm>
            <a:off x="1" y="-1238070"/>
            <a:ext cx="12191999" cy="1200329"/>
          </a:xfrm>
          <a:prstGeom prst="rect">
            <a:avLst/>
          </a:prstGeom>
          <a:noFill/>
        </p:spPr>
        <p:txBody>
          <a:bodyPr wrap="square">
            <a:spAutoFit/>
          </a:bodyPr>
          <a:lstStyle/>
          <a:p>
            <a:r>
              <a:rPr lang="ja-JP" altLang="en-US" sz="2400" dirty="0"/>
              <a:t>ロジックツリーは「理由付ける」「見通す（結果を予想する）」ことを助けてくれます。</a:t>
            </a:r>
            <a:br>
              <a:rPr lang="ja-JP" altLang="en-US" sz="2400" dirty="0"/>
            </a:br>
            <a:r>
              <a:rPr lang="ja-JP" altLang="en-US" sz="2400" dirty="0"/>
              <a:t>トピックに関する主張について、主張を支える理由を明確にすることができます。</a:t>
            </a:r>
            <a:br>
              <a:rPr lang="ja-JP" altLang="en-US" sz="2400" dirty="0"/>
            </a:br>
            <a:r>
              <a:rPr lang="ja-JP" altLang="en-US" sz="2400" dirty="0"/>
              <a:t>説得力のある主張をするときに役立ちます。</a:t>
            </a:r>
          </a:p>
        </p:txBody>
      </p:sp>
      <p:sp>
        <p:nvSpPr>
          <p:cNvPr id="2" name="テキスト ボックス 1">
            <a:extLst>
              <a:ext uri="{FF2B5EF4-FFF2-40B4-BE49-F238E27FC236}">
                <a16:creationId xmlns:a16="http://schemas.microsoft.com/office/drawing/2014/main" id="{543B79C7-CBD9-8A44-3A37-52C530CFA80A}"/>
              </a:ext>
            </a:extLst>
          </p:cNvPr>
          <p:cNvSpPr txBox="1"/>
          <p:nvPr userDrawn="1"/>
        </p:nvSpPr>
        <p:spPr>
          <a:xfrm>
            <a:off x="359997" y="6937110"/>
            <a:ext cx="2971799" cy="461665"/>
          </a:xfrm>
          <a:prstGeom prst="rect">
            <a:avLst/>
          </a:prstGeom>
          <a:noFill/>
        </p:spPr>
        <p:txBody>
          <a:bodyPr wrap="square">
            <a:spAutoFit/>
          </a:bodyPr>
          <a:lstStyle/>
          <a:p>
            <a:r>
              <a:rPr lang="ja-JP" altLang="en-US" sz="2400" dirty="0"/>
              <a:t>トピック（主張等）</a:t>
            </a:r>
          </a:p>
        </p:txBody>
      </p:sp>
      <p:sp>
        <p:nvSpPr>
          <p:cNvPr id="15" name="テキスト ボックス 14">
            <a:extLst>
              <a:ext uri="{FF2B5EF4-FFF2-40B4-BE49-F238E27FC236}">
                <a16:creationId xmlns:a16="http://schemas.microsoft.com/office/drawing/2014/main" id="{A6426E06-3C99-C6E2-3600-8506B1771D5A}"/>
              </a:ext>
            </a:extLst>
          </p:cNvPr>
          <p:cNvSpPr txBox="1"/>
          <p:nvPr userDrawn="1"/>
        </p:nvSpPr>
        <p:spPr>
          <a:xfrm>
            <a:off x="4983076" y="6913478"/>
            <a:ext cx="1924050" cy="461665"/>
          </a:xfrm>
          <a:prstGeom prst="rect">
            <a:avLst/>
          </a:prstGeom>
          <a:noFill/>
        </p:spPr>
        <p:txBody>
          <a:bodyPr wrap="square">
            <a:spAutoFit/>
          </a:bodyPr>
          <a:lstStyle/>
          <a:p>
            <a:r>
              <a:rPr lang="ja-JP" altLang="en-US" sz="2400" dirty="0"/>
              <a:t>理由、根拠</a:t>
            </a:r>
          </a:p>
        </p:txBody>
      </p:sp>
      <p:sp>
        <p:nvSpPr>
          <p:cNvPr id="16" name="正方形/長方形 15">
            <a:extLst>
              <a:ext uri="{FF2B5EF4-FFF2-40B4-BE49-F238E27FC236}">
                <a16:creationId xmlns:a16="http://schemas.microsoft.com/office/drawing/2014/main" id="{79D76E25-23C3-7497-3C71-4C3A6A20937E}"/>
              </a:ext>
            </a:extLst>
          </p:cNvPr>
          <p:cNvSpPr/>
          <p:nvPr userDrawn="1"/>
        </p:nvSpPr>
        <p:spPr>
          <a:xfrm>
            <a:off x="152400" y="2899847"/>
            <a:ext cx="3143249"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7" name="テキスト ボックス 16">
            <a:extLst>
              <a:ext uri="{FF2B5EF4-FFF2-40B4-BE49-F238E27FC236}">
                <a16:creationId xmlns:a16="http://schemas.microsoft.com/office/drawing/2014/main" id="{D05BBAB3-5240-E82D-095C-9208B7B4A83C}"/>
              </a:ext>
            </a:extLst>
          </p:cNvPr>
          <p:cNvSpPr txBox="1"/>
          <p:nvPr userDrawn="1"/>
        </p:nvSpPr>
        <p:spPr>
          <a:xfrm>
            <a:off x="9356552" y="6912045"/>
            <a:ext cx="1924050" cy="461665"/>
          </a:xfrm>
          <a:prstGeom prst="rect">
            <a:avLst/>
          </a:prstGeom>
          <a:noFill/>
        </p:spPr>
        <p:txBody>
          <a:bodyPr wrap="square">
            <a:spAutoFit/>
          </a:bodyPr>
          <a:lstStyle/>
          <a:p>
            <a:r>
              <a:rPr lang="ja-JP" altLang="en-US" sz="2400" dirty="0"/>
              <a:t>理由、根拠</a:t>
            </a:r>
          </a:p>
        </p:txBody>
      </p:sp>
      <p:sp>
        <p:nvSpPr>
          <p:cNvPr id="18" name="正方形/長方形 17">
            <a:extLst>
              <a:ext uri="{FF2B5EF4-FFF2-40B4-BE49-F238E27FC236}">
                <a16:creationId xmlns:a16="http://schemas.microsoft.com/office/drawing/2014/main" id="{E5628731-F234-98B0-EA4C-574659F5A80E}"/>
              </a:ext>
            </a:extLst>
          </p:cNvPr>
          <p:cNvSpPr/>
          <p:nvPr userDrawn="1"/>
        </p:nvSpPr>
        <p:spPr>
          <a:xfrm>
            <a:off x="4143373" y="643144"/>
            <a:ext cx="3276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9" name="正方形/長方形 18">
            <a:extLst>
              <a:ext uri="{FF2B5EF4-FFF2-40B4-BE49-F238E27FC236}">
                <a16:creationId xmlns:a16="http://schemas.microsoft.com/office/drawing/2014/main" id="{8833F8E4-1D9A-ED70-9761-2836C31AD13C}"/>
              </a:ext>
            </a:extLst>
          </p:cNvPr>
          <p:cNvSpPr/>
          <p:nvPr userDrawn="1"/>
        </p:nvSpPr>
        <p:spPr>
          <a:xfrm>
            <a:off x="8394526" y="41765"/>
            <a:ext cx="3564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1" name="正方形/長方形 20">
            <a:extLst>
              <a:ext uri="{FF2B5EF4-FFF2-40B4-BE49-F238E27FC236}">
                <a16:creationId xmlns:a16="http://schemas.microsoft.com/office/drawing/2014/main" id="{F5959E03-2BAA-B27B-2D00-C9540AF24472}"/>
              </a:ext>
            </a:extLst>
          </p:cNvPr>
          <p:cNvSpPr/>
          <p:nvPr userDrawn="1"/>
        </p:nvSpPr>
        <p:spPr>
          <a:xfrm>
            <a:off x="4143374" y="2885779"/>
            <a:ext cx="3276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2" name="正方形/長方形 21">
            <a:extLst>
              <a:ext uri="{FF2B5EF4-FFF2-40B4-BE49-F238E27FC236}">
                <a16:creationId xmlns:a16="http://schemas.microsoft.com/office/drawing/2014/main" id="{3E012778-3930-F42B-EA6D-77DE1A378FC2}"/>
              </a:ext>
            </a:extLst>
          </p:cNvPr>
          <p:cNvSpPr/>
          <p:nvPr userDrawn="1"/>
        </p:nvSpPr>
        <p:spPr>
          <a:xfrm>
            <a:off x="4143374" y="5156547"/>
            <a:ext cx="3276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6" name="正方形/長方形 25">
            <a:extLst>
              <a:ext uri="{FF2B5EF4-FFF2-40B4-BE49-F238E27FC236}">
                <a16:creationId xmlns:a16="http://schemas.microsoft.com/office/drawing/2014/main" id="{7A8C8A4F-6DAF-C943-62C3-3AFAB899D0C8}"/>
              </a:ext>
            </a:extLst>
          </p:cNvPr>
          <p:cNvSpPr/>
          <p:nvPr userDrawn="1"/>
        </p:nvSpPr>
        <p:spPr>
          <a:xfrm>
            <a:off x="8394526" y="1188251"/>
            <a:ext cx="3564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7" name="正方形/長方形 26">
            <a:extLst>
              <a:ext uri="{FF2B5EF4-FFF2-40B4-BE49-F238E27FC236}">
                <a16:creationId xmlns:a16="http://schemas.microsoft.com/office/drawing/2014/main" id="{44041E44-9DC9-544D-1AE3-B6F5780D8E48}"/>
              </a:ext>
            </a:extLst>
          </p:cNvPr>
          <p:cNvSpPr/>
          <p:nvPr userDrawn="1"/>
        </p:nvSpPr>
        <p:spPr>
          <a:xfrm>
            <a:off x="8394526" y="2334737"/>
            <a:ext cx="3564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8" name="正方形/長方形 27">
            <a:extLst>
              <a:ext uri="{FF2B5EF4-FFF2-40B4-BE49-F238E27FC236}">
                <a16:creationId xmlns:a16="http://schemas.microsoft.com/office/drawing/2014/main" id="{27091143-6811-1CA3-FB7E-BCED2EB58BF0}"/>
              </a:ext>
            </a:extLst>
          </p:cNvPr>
          <p:cNvSpPr/>
          <p:nvPr userDrawn="1"/>
        </p:nvSpPr>
        <p:spPr>
          <a:xfrm>
            <a:off x="8394526" y="3481223"/>
            <a:ext cx="3564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9" name="正方形/長方形 28">
            <a:extLst>
              <a:ext uri="{FF2B5EF4-FFF2-40B4-BE49-F238E27FC236}">
                <a16:creationId xmlns:a16="http://schemas.microsoft.com/office/drawing/2014/main" id="{1F2A9C9C-CB0C-FEE7-5D0A-70172D8F786D}"/>
              </a:ext>
            </a:extLst>
          </p:cNvPr>
          <p:cNvSpPr/>
          <p:nvPr userDrawn="1"/>
        </p:nvSpPr>
        <p:spPr>
          <a:xfrm>
            <a:off x="8394526" y="4627709"/>
            <a:ext cx="3564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0" name="正方形/長方形 29">
            <a:extLst>
              <a:ext uri="{FF2B5EF4-FFF2-40B4-BE49-F238E27FC236}">
                <a16:creationId xmlns:a16="http://schemas.microsoft.com/office/drawing/2014/main" id="{46388959-D720-947D-C1F6-575F24892EE1}"/>
              </a:ext>
            </a:extLst>
          </p:cNvPr>
          <p:cNvSpPr/>
          <p:nvPr userDrawn="1"/>
        </p:nvSpPr>
        <p:spPr>
          <a:xfrm>
            <a:off x="8394526" y="5774195"/>
            <a:ext cx="3564000" cy="106698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cxnSp>
        <p:nvCxnSpPr>
          <p:cNvPr id="31" name="直線コネクタ 30">
            <a:extLst>
              <a:ext uri="{FF2B5EF4-FFF2-40B4-BE49-F238E27FC236}">
                <a16:creationId xmlns:a16="http://schemas.microsoft.com/office/drawing/2014/main" id="{BDBBCC93-9AC7-5483-62D3-491B11F4F665}"/>
              </a:ext>
            </a:extLst>
          </p:cNvPr>
          <p:cNvCxnSpPr>
            <a:cxnSpLocks/>
          </p:cNvCxnSpPr>
          <p:nvPr userDrawn="1"/>
        </p:nvCxnSpPr>
        <p:spPr>
          <a:xfrm>
            <a:off x="3738561" y="1176634"/>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707BD4D-7F6E-5135-7F11-B24E397659C5}"/>
              </a:ext>
            </a:extLst>
          </p:cNvPr>
          <p:cNvCxnSpPr>
            <a:cxnSpLocks/>
          </p:cNvCxnSpPr>
          <p:nvPr userDrawn="1"/>
        </p:nvCxnSpPr>
        <p:spPr>
          <a:xfrm>
            <a:off x="3295649" y="3394207"/>
            <a:ext cx="8477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ADAAD53D-EF5C-11F3-97B5-58005446156E}"/>
              </a:ext>
            </a:extLst>
          </p:cNvPr>
          <p:cNvCxnSpPr>
            <a:cxnSpLocks/>
          </p:cNvCxnSpPr>
          <p:nvPr userDrawn="1"/>
        </p:nvCxnSpPr>
        <p:spPr>
          <a:xfrm>
            <a:off x="3733800" y="5690037"/>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FC18BD7F-F346-A9F7-AE1B-B1593924851A}"/>
              </a:ext>
            </a:extLst>
          </p:cNvPr>
          <p:cNvCxnSpPr>
            <a:cxnSpLocks/>
          </p:cNvCxnSpPr>
          <p:nvPr userDrawn="1"/>
        </p:nvCxnSpPr>
        <p:spPr>
          <a:xfrm flipV="1">
            <a:off x="3747868" y="1163670"/>
            <a:ext cx="0" cy="450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D4D10526-568E-5E25-BF88-53FC2616B77D}"/>
              </a:ext>
            </a:extLst>
          </p:cNvPr>
          <p:cNvCxnSpPr>
            <a:cxnSpLocks/>
          </p:cNvCxnSpPr>
          <p:nvPr userDrawn="1"/>
        </p:nvCxnSpPr>
        <p:spPr>
          <a:xfrm>
            <a:off x="7984953" y="604726"/>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98DFF29F-E3B0-AC65-0216-D2031D44A96A}"/>
              </a:ext>
            </a:extLst>
          </p:cNvPr>
          <p:cNvCxnSpPr>
            <a:cxnSpLocks/>
          </p:cNvCxnSpPr>
          <p:nvPr userDrawn="1"/>
        </p:nvCxnSpPr>
        <p:spPr>
          <a:xfrm>
            <a:off x="7984953" y="1728091"/>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C0DCD59D-B688-EE67-2B7E-D0314D28FCDF}"/>
              </a:ext>
            </a:extLst>
          </p:cNvPr>
          <p:cNvCxnSpPr>
            <a:cxnSpLocks/>
          </p:cNvCxnSpPr>
          <p:nvPr userDrawn="1"/>
        </p:nvCxnSpPr>
        <p:spPr>
          <a:xfrm>
            <a:off x="7984953" y="2853996"/>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5249827E-DB30-77EA-8C3E-C0F743A39CE4}"/>
              </a:ext>
            </a:extLst>
          </p:cNvPr>
          <p:cNvCxnSpPr>
            <a:cxnSpLocks/>
          </p:cNvCxnSpPr>
          <p:nvPr userDrawn="1"/>
        </p:nvCxnSpPr>
        <p:spPr>
          <a:xfrm>
            <a:off x="7984953" y="3986251"/>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159B4911-8F51-0BB9-0E13-1343136B0C6D}"/>
              </a:ext>
            </a:extLst>
          </p:cNvPr>
          <p:cNvCxnSpPr>
            <a:cxnSpLocks/>
          </p:cNvCxnSpPr>
          <p:nvPr userDrawn="1"/>
        </p:nvCxnSpPr>
        <p:spPr>
          <a:xfrm>
            <a:off x="7984953" y="5118506"/>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E1CA77D6-679E-7349-901B-1A268D95ED86}"/>
              </a:ext>
            </a:extLst>
          </p:cNvPr>
          <p:cNvCxnSpPr>
            <a:cxnSpLocks/>
          </p:cNvCxnSpPr>
          <p:nvPr userDrawn="1"/>
        </p:nvCxnSpPr>
        <p:spPr>
          <a:xfrm>
            <a:off x="7984953" y="6250761"/>
            <a:ext cx="4095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3A891431-7DD0-E7B5-3013-34323956408B}"/>
              </a:ext>
            </a:extLst>
          </p:cNvPr>
          <p:cNvCxnSpPr>
            <a:cxnSpLocks/>
          </p:cNvCxnSpPr>
          <p:nvPr userDrawn="1"/>
        </p:nvCxnSpPr>
        <p:spPr>
          <a:xfrm flipV="1">
            <a:off x="7984953" y="587671"/>
            <a:ext cx="0" cy="115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7C61E8A3-5379-E21D-BE6F-B01902D07CDA}"/>
              </a:ext>
            </a:extLst>
          </p:cNvPr>
          <p:cNvCxnSpPr>
            <a:cxnSpLocks/>
          </p:cNvCxnSpPr>
          <p:nvPr userDrawn="1"/>
        </p:nvCxnSpPr>
        <p:spPr>
          <a:xfrm flipV="1">
            <a:off x="7994478" y="5108286"/>
            <a:ext cx="0" cy="115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89BC0B3A-DA98-023D-046A-7815836AFFA7}"/>
              </a:ext>
            </a:extLst>
          </p:cNvPr>
          <p:cNvCxnSpPr>
            <a:cxnSpLocks/>
          </p:cNvCxnSpPr>
          <p:nvPr userDrawn="1"/>
        </p:nvCxnSpPr>
        <p:spPr>
          <a:xfrm flipV="1">
            <a:off x="7990929" y="2844323"/>
            <a:ext cx="0" cy="115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A926049F-2322-F41F-BBB9-956CB4789A84}"/>
              </a:ext>
            </a:extLst>
          </p:cNvPr>
          <p:cNvCxnSpPr>
            <a:cxnSpLocks/>
          </p:cNvCxnSpPr>
          <p:nvPr userDrawn="1"/>
        </p:nvCxnSpPr>
        <p:spPr>
          <a:xfrm>
            <a:off x="7419373" y="1188251"/>
            <a:ext cx="57510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826AB079-EB3B-4319-F195-92C2C64B2305}"/>
              </a:ext>
            </a:extLst>
          </p:cNvPr>
          <p:cNvCxnSpPr>
            <a:cxnSpLocks/>
          </p:cNvCxnSpPr>
          <p:nvPr userDrawn="1"/>
        </p:nvCxnSpPr>
        <p:spPr>
          <a:xfrm>
            <a:off x="7419373" y="3372636"/>
            <a:ext cx="57510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1FE2B907-A485-1365-9559-F44593DCAFFB}"/>
              </a:ext>
            </a:extLst>
          </p:cNvPr>
          <p:cNvCxnSpPr>
            <a:cxnSpLocks/>
          </p:cNvCxnSpPr>
          <p:nvPr userDrawn="1"/>
        </p:nvCxnSpPr>
        <p:spPr>
          <a:xfrm>
            <a:off x="7409848" y="5669563"/>
            <a:ext cx="57510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171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キャンディチャート（見通す（結果予想））">
    <p:spTree>
      <p:nvGrpSpPr>
        <p:cNvPr id="1" name=""/>
        <p:cNvGrpSpPr/>
        <p:nvPr/>
      </p:nvGrpSpPr>
      <p:grpSpPr>
        <a:xfrm>
          <a:off x="0" y="0"/>
          <a:ext cx="0" cy="0"/>
          <a:chOff x="0" y="0"/>
          <a:chExt cx="0" cy="0"/>
        </a:xfrm>
      </p:grpSpPr>
      <p:sp>
        <p:nvSpPr>
          <p:cNvPr id="3" name="矢印: 五方向 2">
            <a:extLst>
              <a:ext uri="{FF2B5EF4-FFF2-40B4-BE49-F238E27FC236}">
                <a16:creationId xmlns:a16="http://schemas.microsoft.com/office/drawing/2014/main" id="{535779AE-A560-7349-8AF9-EBB1508B0B4A}"/>
              </a:ext>
            </a:extLst>
          </p:cNvPr>
          <p:cNvSpPr/>
          <p:nvPr userDrawn="1"/>
        </p:nvSpPr>
        <p:spPr>
          <a:xfrm flipH="1">
            <a:off x="7025317" y="5123070"/>
            <a:ext cx="4464496" cy="1377073"/>
          </a:xfrm>
          <a:prstGeom prst="homePlate">
            <a:avLst>
              <a:gd name="adj" fmla="val 63142"/>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4" name="矢印: 五方向 3">
            <a:extLst>
              <a:ext uri="{FF2B5EF4-FFF2-40B4-BE49-F238E27FC236}">
                <a16:creationId xmlns:a16="http://schemas.microsoft.com/office/drawing/2014/main" id="{DFA8B2E1-C026-1837-DFCB-DC94AE58F1CA}"/>
              </a:ext>
            </a:extLst>
          </p:cNvPr>
          <p:cNvSpPr/>
          <p:nvPr userDrawn="1"/>
        </p:nvSpPr>
        <p:spPr>
          <a:xfrm flipH="1">
            <a:off x="7004398" y="3118455"/>
            <a:ext cx="4464496" cy="1377073"/>
          </a:xfrm>
          <a:prstGeom prst="homePlate">
            <a:avLst>
              <a:gd name="adj" fmla="val 67292"/>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5" name="矢印: 五方向 4">
            <a:extLst>
              <a:ext uri="{FF2B5EF4-FFF2-40B4-BE49-F238E27FC236}">
                <a16:creationId xmlns:a16="http://schemas.microsoft.com/office/drawing/2014/main" id="{8E46DF38-E27D-46B8-B5FC-4F2A8011CDD0}"/>
              </a:ext>
            </a:extLst>
          </p:cNvPr>
          <p:cNvSpPr/>
          <p:nvPr userDrawn="1"/>
        </p:nvSpPr>
        <p:spPr>
          <a:xfrm flipH="1">
            <a:off x="7004398" y="1168294"/>
            <a:ext cx="4464496" cy="1377073"/>
          </a:xfrm>
          <a:prstGeom prst="homePlate">
            <a:avLst>
              <a:gd name="adj" fmla="val 67984"/>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6" name="矢印: 五方向 5">
            <a:extLst>
              <a:ext uri="{FF2B5EF4-FFF2-40B4-BE49-F238E27FC236}">
                <a16:creationId xmlns:a16="http://schemas.microsoft.com/office/drawing/2014/main" id="{A4CABEC7-7088-E263-8F22-F357FBB76163}"/>
              </a:ext>
            </a:extLst>
          </p:cNvPr>
          <p:cNvSpPr/>
          <p:nvPr userDrawn="1"/>
        </p:nvSpPr>
        <p:spPr>
          <a:xfrm>
            <a:off x="693277" y="5074568"/>
            <a:ext cx="4464496" cy="1377073"/>
          </a:xfrm>
          <a:prstGeom prst="homePlate">
            <a:avLst>
              <a:gd name="adj" fmla="val 72826"/>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7" name="矢印: 五方向 6">
            <a:extLst>
              <a:ext uri="{FF2B5EF4-FFF2-40B4-BE49-F238E27FC236}">
                <a16:creationId xmlns:a16="http://schemas.microsoft.com/office/drawing/2014/main" id="{B730DA93-B9AB-8A5F-3D86-2E884D3E12BF}"/>
              </a:ext>
            </a:extLst>
          </p:cNvPr>
          <p:cNvSpPr/>
          <p:nvPr userDrawn="1"/>
        </p:nvSpPr>
        <p:spPr>
          <a:xfrm>
            <a:off x="693277" y="3121431"/>
            <a:ext cx="4464496" cy="1377073"/>
          </a:xfrm>
          <a:prstGeom prst="homePlate">
            <a:avLst>
              <a:gd name="adj" fmla="val 73517"/>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8" name="矢印: 五方向 7">
            <a:extLst>
              <a:ext uri="{FF2B5EF4-FFF2-40B4-BE49-F238E27FC236}">
                <a16:creationId xmlns:a16="http://schemas.microsoft.com/office/drawing/2014/main" id="{402E5BE4-B6B4-7B43-0C41-85E60059A294}"/>
              </a:ext>
            </a:extLst>
          </p:cNvPr>
          <p:cNvSpPr/>
          <p:nvPr userDrawn="1"/>
        </p:nvSpPr>
        <p:spPr>
          <a:xfrm>
            <a:off x="693277" y="1168294"/>
            <a:ext cx="4464496" cy="1377073"/>
          </a:xfrm>
          <a:prstGeom prst="homePlate">
            <a:avLst>
              <a:gd name="adj" fmla="val 72825"/>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9" name="楕円 8">
            <a:extLst>
              <a:ext uri="{FF2B5EF4-FFF2-40B4-BE49-F238E27FC236}">
                <a16:creationId xmlns:a16="http://schemas.microsoft.com/office/drawing/2014/main" id="{A03DAEEC-5373-9845-4903-83AF44C1AB23}"/>
              </a:ext>
            </a:extLst>
          </p:cNvPr>
          <p:cNvSpPr/>
          <p:nvPr userDrawn="1"/>
        </p:nvSpPr>
        <p:spPr>
          <a:xfrm>
            <a:off x="4604132" y="1090125"/>
            <a:ext cx="2928325" cy="1584176"/>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10" name="楕円 9">
            <a:extLst>
              <a:ext uri="{FF2B5EF4-FFF2-40B4-BE49-F238E27FC236}">
                <a16:creationId xmlns:a16="http://schemas.microsoft.com/office/drawing/2014/main" id="{C95255B2-274E-AD49-CFEC-7CA55F834563}"/>
              </a:ext>
            </a:extLst>
          </p:cNvPr>
          <p:cNvSpPr/>
          <p:nvPr userDrawn="1"/>
        </p:nvSpPr>
        <p:spPr>
          <a:xfrm>
            <a:off x="4604132" y="3034341"/>
            <a:ext cx="2928325" cy="1584176"/>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11" name="楕円 10">
            <a:extLst>
              <a:ext uri="{FF2B5EF4-FFF2-40B4-BE49-F238E27FC236}">
                <a16:creationId xmlns:a16="http://schemas.microsoft.com/office/drawing/2014/main" id="{3C93BD4B-7561-AC50-4C79-E1FAFC5A2D42}"/>
              </a:ext>
            </a:extLst>
          </p:cNvPr>
          <p:cNvSpPr/>
          <p:nvPr userDrawn="1"/>
        </p:nvSpPr>
        <p:spPr>
          <a:xfrm>
            <a:off x="4604132" y="4978557"/>
            <a:ext cx="2928325" cy="1584176"/>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12" name="テキスト ボックス 11">
            <a:extLst>
              <a:ext uri="{FF2B5EF4-FFF2-40B4-BE49-F238E27FC236}">
                <a16:creationId xmlns:a16="http://schemas.microsoft.com/office/drawing/2014/main" id="{8B6F79B5-770B-BFFE-C31C-21AA08FAED2B}"/>
              </a:ext>
            </a:extLst>
          </p:cNvPr>
          <p:cNvSpPr txBox="1"/>
          <p:nvPr userDrawn="1"/>
        </p:nvSpPr>
        <p:spPr>
          <a:xfrm>
            <a:off x="0" y="-1231107"/>
            <a:ext cx="12552717" cy="1200329"/>
          </a:xfrm>
          <a:prstGeom prst="rect">
            <a:avLst/>
          </a:prstGeom>
          <a:noFill/>
        </p:spPr>
        <p:txBody>
          <a:bodyPr wrap="square">
            <a:spAutoFit/>
          </a:bodyPr>
          <a:lstStyle/>
          <a:p>
            <a:r>
              <a:rPr lang="ja-JP" altLang="en-US" sz="2400" dirty="0"/>
              <a:t>キャンディチャートは「見通す（結果を予想する）」ことを助けてくれます。</a:t>
            </a:r>
            <a:br>
              <a:rPr lang="ja-JP" altLang="en-US" sz="2400" dirty="0"/>
            </a:br>
            <a:r>
              <a:rPr lang="ja-JP" altLang="en-US" sz="2400" dirty="0"/>
              <a:t>「もし～なら」という仮定・条件にもとづいて結果を予測し、その根拠を明確にします。</a:t>
            </a:r>
            <a:br>
              <a:rPr lang="ja-JP" altLang="en-US" sz="2400" dirty="0"/>
            </a:br>
            <a:r>
              <a:rPr lang="ja-JP" altLang="en-US" sz="2400" dirty="0"/>
              <a:t>「仮定・条件」→「結果」→「理由・根拠」の順に書き込みます。</a:t>
            </a:r>
          </a:p>
        </p:txBody>
      </p:sp>
      <p:sp>
        <p:nvSpPr>
          <p:cNvPr id="2" name="テキスト ボックス 1">
            <a:extLst>
              <a:ext uri="{FF2B5EF4-FFF2-40B4-BE49-F238E27FC236}">
                <a16:creationId xmlns:a16="http://schemas.microsoft.com/office/drawing/2014/main" id="{A1A779EE-0DE7-8A91-8BBD-91BB43575B4E}"/>
              </a:ext>
            </a:extLst>
          </p:cNvPr>
          <p:cNvSpPr txBox="1"/>
          <p:nvPr userDrawn="1"/>
        </p:nvSpPr>
        <p:spPr>
          <a:xfrm>
            <a:off x="-1485900" y="107092"/>
            <a:ext cx="1485900" cy="461665"/>
          </a:xfrm>
          <a:prstGeom prst="rect">
            <a:avLst/>
          </a:prstGeom>
          <a:noFill/>
        </p:spPr>
        <p:txBody>
          <a:bodyPr wrap="square">
            <a:spAutoFit/>
          </a:bodyPr>
          <a:lstStyle/>
          <a:p>
            <a:r>
              <a:rPr lang="ja-JP" altLang="en-US" sz="2400" dirty="0"/>
              <a:t>トピック</a:t>
            </a:r>
          </a:p>
        </p:txBody>
      </p:sp>
      <p:sp>
        <p:nvSpPr>
          <p:cNvPr id="13" name="テキスト ボックス 12">
            <a:extLst>
              <a:ext uri="{FF2B5EF4-FFF2-40B4-BE49-F238E27FC236}">
                <a16:creationId xmlns:a16="http://schemas.microsoft.com/office/drawing/2014/main" id="{6956F74E-C983-A00A-5791-CE75F1D3EA31}"/>
              </a:ext>
            </a:extLst>
          </p:cNvPr>
          <p:cNvSpPr txBox="1"/>
          <p:nvPr userDrawn="1"/>
        </p:nvSpPr>
        <p:spPr>
          <a:xfrm>
            <a:off x="990600" y="6907692"/>
            <a:ext cx="2381250" cy="830997"/>
          </a:xfrm>
          <a:prstGeom prst="rect">
            <a:avLst/>
          </a:prstGeom>
          <a:noFill/>
        </p:spPr>
        <p:txBody>
          <a:bodyPr wrap="square">
            <a:spAutoFit/>
          </a:bodyPr>
          <a:lstStyle/>
          <a:p>
            <a:pPr algn="ctr"/>
            <a:r>
              <a:rPr lang="ja-JP" altLang="en-US" sz="2400" dirty="0"/>
              <a:t>仮定・条件</a:t>
            </a:r>
            <a:endParaRPr lang="en-US" altLang="ja-JP" sz="2400" dirty="0"/>
          </a:p>
          <a:p>
            <a:pPr algn="ctr"/>
            <a:r>
              <a:rPr lang="ja-JP" altLang="en-US" sz="2400" dirty="0"/>
              <a:t>（もし～なら）</a:t>
            </a:r>
          </a:p>
        </p:txBody>
      </p:sp>
      <p:sp>
        <p:nvSpPr>
          <p:cNvPr id="14" name="テキスト ボックス 13">
            <a:extLst>
              <a:ext uri="{FF2B5EF4-FFF2-40B4-BE49-F238E27FC236}">
                <a16:creationId xmlns:a16="http://schemas.microsoft.com/office/drawing/2014/main" id="{7158C00D-8A6A-3B97-AEA4-1483746FC2F9}"/>
              </a:ext>
            </a:extLst>
          </p:cNvPr>
          <p:cNvSpPr txBox="1"/>
          <p:nvPr userDrawn="1"/>
        </p:nvSpPr>
        <p:spPr>
          <a:xfrm>
            <a:off x="4905375" y="6858000"/>
            <a:ext cx="2381250" cy="461665"/>
          </a:xfrm>
          <a:prstGeom prst="rect">
            <a:avLst/>
          </a:prstGeom>
          <a:noFill/>
        </p:spPr>
        <p:txBody>
          <a:bodyPr wrap="square">
            <a:spAutoFit/>
          </a:bodyPr>
          <a:lstStyle/>
          <a:p>
            <a:pPr algn="ctr"/>
            <a:r>
              <a:rPr lang="ja-JP" altLang="en-US" sz="2400" dirty="0"/>
              <a:t>結果</a:t>
            </a:r>
          </a:p>
        </p:txBody>
      </p:sp>
      <p:sp>
        <p:nvSpPr>
          <p:cNvPr id="15" name="テキスト ボックス 14">
            <a:extLst>
              <a:ext uri="{FF2B5EF4-FFF2-40B4-BE49-F238E27FC236}">
                <a16:creationId xmlns:a16="http://schemas.microsoft.com/office/drawing/2014/main" id="{6D78C195-1E32-543D-B385-23792310F3FA}"/>
              </a:ext>
            </a:extLst>
          </p:cNvPr>
          <p:cNvSpPr txBox="1"/>
          <p:nvPr userDrawn="1"/>
        </p:nvSpPr>
        <p:spPr>
          <a:xfrm>
            <a:off x="8382000" y="6858000"/>
            <a:ext cx="2381250" cy="830997"/>
          </a:xfrm>
          <a:prstGeom prst="rect">
            <a:avLst/>
          </a:prstGeom>
          <a:noFill/>
        </p:spPr>
        <p:txBody>
          <a:bodyPr wrap="square">
            <a:spAutoFit/>
          </a:bodyPr>
          <a:lstStyle/>
          <a:p>
            <a:pPr algn="ctr"/>
            <a:r>
              <a:rPr lang="ja-JP" altLang="en-US" sz="2400" dirty="0"/>
              <a:t>理由・根拠</a:t>
            </a:r>
            <a:endParaRPr lang="en-US" altLang="ja-JP" sz="2400" dirty="0"/>
          </a:p>
          <a:p>
            <a:pPr algn="ctr"/>
            <a:r>
              <a:rPr lang="ja-JP" altLang="en-US" sz="2400" dirty="0"/>
              <a:t>（なぜなら～）</a:t>
            </a:r>
          </a:p>
        </p:txBody>
      </p:sp>
    </p:spTree>
    <p:extLst>
      <p:ext uri="{BB962C8B-B14F-4D97-AF65-F5344CB8AC3E}">
        <p14:creationId xmlns:p14="http://schemas.microsoft.com/office/powerpoint/2010/main" val="320340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ベン図（比較）">
    <p:spTree>
      <p:nvGrpSpPr>
        <p:cNvPr id="1" name=""/>
        <p:cNvGrpSpPr/>
        <p:nvPr/>
      </p:nvGrpSpPr>
      <p:grpSpPr>
        <a:xfrm>
          <a:off x="0" y="0"/>
          <a:ext cx="0" cy="0"/>
          <a:chOff x="0" y="0"/>
          <a:chExt cx="0" cy="0"/>
        </a:xfrm>
      </p:grpSpPr>
      <p:sp>
        <p:nvSpPr>
          <p:cNvPr id="3" name="楕円 32">
            <a:extLst>
              <a:ext uri="{FF2B5EF4-FFF2-40B4-BE49-F238E27FC236}">
                <a16:creationId xmlns:a16="http://schemas.microsoft.com/office/drawing/2014/main" id="{06D772D8-3DD1-B028-45E7-F19C11DEE54E}"/>
              </a:ext>
            </a:extLst>
          </p:cNvPr>
          <p:cNvSpPr/>
          <p:nvPr userDrawn="1"/>
        </p:nvSpPr>
        <p:spPr>
          <a:xfrm>
            <a:off x="1488128" y="645004"/>
            <a:ext cx="5759873" cy="5759873"/>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4" name="楕円 33">
            <a:extLst>
              <a:ext uri="{FF2B5EF4-FFF2-40B4-BE49-F238E27FC236}">
                <a16:creationId xmlns:a16="http://schemas.microsoft.com/office/drawing/2014/main" id="{526A58BD-FA64-8AEE-1FE1-F766C93C2F81}"/>
              </a:ext>
            </a:extLst>
          </p:cNvPr>
          <p:cNvSpPr/>
          <p:nvPr userDrawn="1"/>
        </p:nvSpPr>
        <p:spPr>
          <a:xfrm>
            <a:off x="4848001" y="645002"/>
            <a:ext cx="5759873" cy="5759873"/>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5" name="テキスト ボックス 4">
            <a:extLst>
              <a:ext uri="{FF2B5EF4-FFF2-40B4-BE49-F238E27FC236}">
                <a16:creationId xmlns:a16="http://schemas.microsoft.com/office/drawing/2014/main" id="{500416D6-F3AE-9866-0298-304592BA0B8B}"/>
              </a:ext>
            </a:extLst>
          </p:cNvPr>
          <p:cNvSpPr txBox="1"/>
          <p:nvPr userDrawn="1"/>
        </p:nvSpPr>
        <p:spPr>
          <a:xfrm>
            <a:off x="0" y="-1227518"/>
            <a:ext cx="12384699" cy="1200329"/>
          </a:xfrm>
          <a:prstGeom prst="rect">
            <a:avLst/>
          </a:prstGeom>
          <a:noFill/>
        </p:spPr>
        <p:txBody>
          <a:bodyPr wrap="square" rtlCol="0">
            <a:spAutoFit/>
          </a:bodyPr>
          <a:lstStyle/>
          <a:p>
            <a:r>
              <a:rPr lang="ja-JP" altLang="en-US" sz="2400"/>
              <a:t>ベン図は「比較する」ことを助けてくれます。</a:t>
            </a:r>
            <a:br>
              <a:rPr lang="ja-JP" altLang="en-US" sz="2400"/>
            </a:br>
            <a:r>
              <a:rPr lang="ja-JP" altLang="en-US" sz="2400"/>
              <a:t>複数の対象を比べて、共通点や相違点を明らかにし、考えをつくり出します。</a:t>
            </a:r>
            <a:br>
              <a:rPr lang="ja-JP" altLang="en-US" sz="2400"/>
            </a:br>
            <a:r>
              <a:rPr lang="ja-JP" altLang="en-US" sz="2400"/>
              <a:t>関係のなさそうなものを比べることで、思いがけない共通点を見つけることができます。</a:t>
            </a:r>
            <a:endParaRPr kumimoji="1" lang="ja-JP" altLang="en-US" sz="2400"/>
          </a:p>
        </p:txBody>
      </p:sp>
    </p:spTree>
    <p:extLst>
      <p:ext uri="{BB962C8B-B14F-4D97-AF65-F5344CB8AC3E}">
        <p14:creationId xmlns:p14="http://schemas.microsoft.com/office/powerpoint/2010/main" val="27667486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WL（見通す（結果予想））">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E3B35E4-89E2-9CAA-33EE-334F490E663B}"/>
              </a:ext>
            </a:extLst>
          </p:cNvPr>
          <p:cNvGraphicFramePr>
            <a:graphicFrameLocks/>
          </p:cNvGraphicFramePr>
          <p:nvPr userDrawn="1">
            <p:extLst>
              <p:ext uri="{D42A27DB-BD31-4B8C-83A1-F6EECF244321}">
                <p14:modId xmlns:p14="http://schemas.microsoft.com/office/powerpoint/2010/main" val="1206408616"/>
              </p:ext>
            </p:extLst>
          </p:nvPr>
        </p:nvGraphicFramePr>
        <p:xfrm>
          <a:off x="287355" y="548680"/>
          <a:ext cx="11713299" cy="6192688"/>
        </p:xfrm>
        <a:graphic>
          <a:graphicData uri="http://schemas.openxmlformats.org/drawingml/2006/table">
            <a:tbl>
              <a:tblPr firstRow="1" bandRow="1">
                <a:tableStyleId>{5940675A-B579-460E-94D1-54222C63F5DA}</a:tableStyleId>
              </a:tblPr>
              <a:tblGrid>
                <a:gridCol w="3904433">
                  <a:extLst>
                    <a:ext uri="{9D8B030D-6E8A-4147-A177-3AD203B41FA5}">
                      <a16:colId xmlns:a16="http://schemas.microsoft.com/office/drawing/2014/main" val="3895177779"/>
                    </a:ext>
                  </a:extLst>
                </a:gridCol>
                <a:gridCol w="3904433">
                  <a:extLst>
                    <a:ext uri="{9D8B030D-6E8A-4147-A177-3AD203B41FA5}">
                      <a16:colId xmlns:a16="http://schemas.microsoft.com/office/drawing/2014/main" val="909256981"/>
                    </a:ext>
                  </a:extLst>
                </a:gridCol>
                <a:gridCol w="3904433">
                  <a:extLst>
                    <a:ext uri="{9D8B030D-6E8A-4147-A177-3AD203B41FA5}">
                      <a16:colId xmlns:a16="http://schemas.microsoft.com/office/drawing/2014/main" val="1323170007"/>
                    </a:ext>
                  </a:extLst>
                </a:gridCol>
              </a:tblGrid>
              <a:tr h="806871">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en-US" altLang="ja-JP"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523130"/>
                  </a:ext>
                </a:extLst>
              </a:tr>
              <a:tr h="5385817">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9792236"/>
                  </a:ext>
                </a:extLst>
              </a:tr>
            </a:tbl>
          </a:graphicData>
        </a:graphic>
      </p:graphicFrame>
      <p:sp>
        <p:nvSpPr>
          <p:cNvPr id="8" name="テキスト ボックス 7">
            <a:extLst>
              <a:ext uri="{FF2B5EF4-FFF2-40B4-BE49-F238E27FC236}">
                <a16:creationId xmlns:a16="http://schemas.microsoft.com/office/drawing/2014/main" id="{26D6EB54-D55B-EFF2-1524-3AEBEF3F29F5}"/>
              </a:ext>
            </a:extLst>
          </p:cNvPr>
          <p:cNvSpPr txBox="1"/>
          <p:nvPr userDrawn="1"/>
        </p:nvSpPr>
        <p:spPr>
          <a:xfrm>
            <a:off x="124711" y="655362"/>
            <a:ext cx="4368485" cy="584775"/>
          </a:xfrm>
          <a:prstGeom prst="rect">
            <a:avLst/>
          </a:prstGeom>
          <a:noFill/>
        </p:spPr>
        <p:txBody>
          <a:bodyPr wrap="square" rtlCol="0">
            <a:spAutoFit/>
          </a:bodyPr>
          <a:lstStyle/>
          <a:p>
            <a:pPr algn="ctr"/>
            <a:r>
              <a:rPr lang="en-US" altLang="ja-JP" sz="3200">
                <a:latin typeface="メイリオ" panose="020B0604030504040204" pitchFamily="50" charset="-128"/>
                <a:ea typeface="メイリオ" panose="020B0604030504040204" pitchFamily="50" charset="-128"/>
              </a:rPr>
              <a:t>K</a:t>
            </a:r>
            <a:r>
              <a:rPr lang="ja-JP" altLang="en-US" sz="3200">
                <a:latin typeface="メイリオ" panose="020B0604030504040204" pitchFamily="50" charset="-128"/>
                <a:ea typeface="メイリオ" panose="020B0604030504040204" pitchFamily="50" charset="-128"/>
              </a:rPr>
              <a:t>（知っていること）</a:t>
            </a:r>
            <a:endParaRPr kumimoji="1" lang="ja-JP" altLang="en-US" sz="320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C6D4A18A-E99C-3EB4-9EF7-F08D4EEC1F67}"/>
              </a:ext>
            </a:extLst>
          </p:cNvPr>
          <p:cNvSpPr txBox="1"/>
          <p:nvPr userDrawn="1"/>
        </p:nvSpPr>
        <p:spPr>
          <a:xfrm>
            <a:off x="4070960" y="662001"/>
            <a:ext cx="4368485" cy="584775"/>
          </a:xfrm>
          <a:prstGeom prst="rect">
            <a:avLst/>
          </a:prstGeom>
          <a:noFill/>
        </p:spPr>
        <p:txBody>
          <a:bodyPr wrap="square" rtlCol="0">
            <a:spAutoFit/>
          </a:bodyPr>
          <a:lstStyle/>
          <a:p>
            <a:pPr algn="ctr"/>
            <a:r>
              <a:rPr lang="en-US" altLang="ja-JP" sz="3200">
                <a:latin typeface="メイリオ" panose="020B0604030504040204" pitchFamily="50" charset="-128"/>
                <a:ea typeface="メイリオ" panose="020B0604030504040204" pitchFamily="50" charset="-128"/>
              </a:rPr>
              <a:t>W</a:t>
            </a:r>
            <a:r>
              <a:rPr lang="ja-JP" altLang="en-US" sz="3200">
                <a:latin typeface="メイリオ" panose="020B0604030504040204" pitchFamily="50" charset="-128"/>
                <a:ea typeface="メイリオ" panose="020B0604030504040204" pitchFamily="50" charset="-128"/>
              </a:rPr>
              <a:t>（知りたいこと）</a:t>
            </a:r>
            <a:endParaRPr kumimoji="1" lang="ja-JP" altLang="en-US" sz="320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ED92A978-B153-D67A-10A4-798BBBDA6902}"/>
              </a:ext>
            </a:extLst>
          </p:cNvPr>
          <p:cNvSpPr txBox="1"/>
          <p:nvPr userDrawn="1"/>
        </p:nvSpPr>
        <p:spPr>
          <a:xfrm>
            <a:off x="8020516" y="655362"/>
            <a:ext cx="4281823" cy="584775"/>
          </a:xfrm>
          <a:prstGeom prst="rect">
            <a:avLst/>
          </a:prstGeom>
          <a:noFill/>
        </p:spPr>
        <p:txBody>
          <a:bodyPr wrap="square" rtlCol="0">
            <a:spAutoFit/>
          </a:bodyPr>
          <a:lstStyle/>
          <a:p>
            <a:pPr algn="ctr"/>
            <a:r>
              <a:rPr lang="en-US" altLang="ja-JP" sz="3200">
                <a:latin typeface="メイリオ" panose="020B0604030504040204" pitchFamily="50" charset="-128"/>
                <a:ea typeface="メイリオ" panose="020B0604030504040204" pitchFamily="50" charset="-128"/>
              </a:rPr>
              <a:t>L</a:t>
            </a:r>
            <a:r>
              <a:rPr lang="ja-JP" altLang="en-US" sz="3200">
                <a:latin typeface="メイリオ" panose="020B0604030504040204" pitchFamily="50" charset="-128"/>
                <a:ea typeface="メイリオ" panose="020B0604030504040204" pitchFamily="50" charset="-128"/>
              </a:rPr>
              <a:t>（学んだこと）</a:t>
            </a:r>
            <a:endParaRPr kumimoji="1" lang="ja-JP" altLang="en-US" sz="320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AD5F6CC-6776-F0D7-52B2-DAB4B5E41F82}"/>
              </a:ext>
            </a:extLst>
          </p:cNvPr>
          <p:cNvSpPr txBox="1"/>
          <p:nvPr userDrawn="1"/>
        </p:nvSpPr>
        <p:spPr>
          <a:xfrm>
            <a:off x="7144" y="-1977151"/>
            <a:ext cx="12470606" cy="1938992"/>
          </a:xfrm>
          <a:prstGeom prst="rect">
            <a:avLst/>
          </a:prstGeom>
          <a:noFill/>
        </p:spPr>
        <p:txBody>
          <a:bodyPr wrap="square">
            <a:spAutoFit/>
          </a:bodyPr>
          <a:lstStyle/>
          <a:p>
            <a:r>
              <a:rPr lang="en-US" altLang="ja-JP" sz="2400" dirty="0"/>
              <a:t>KWL</a:t>
            </a:r>
            <a:r>
              <a:rPr lang="ja-JP" altLang="en-US" sz="2400" dirty="0"/>
              <a:t>は「見通す（結果を予想する） 」ことを助けてくれます。</a:t>
            </a:r>
            <a:br>
              <a:rPr lang="ja-JP" altLang="en-US" sz="2400" dirty="0"/>
            </a:br>
            <a:r>
              <a:rPr lang="ja-JP" altLang="en-US" sz="2400" dirty="0"/>
              <a:t>トピックについて、「</a:t>
            </a:r>
            <a:r>
              <a:rPr lang="en-US" altLang="ja-JP" sz="2400" dirty="0"/>
              <a:t>K=</a:t>
            </a:r>
            <a:r>
              <a:rPr lang="ja-JP" altLang="en-US" sz="2400" dirty="0"/>
              <a:t>知っていること（</a:t>
            </a:r>
            <a:r>
              <a:rPr lang="en-US" altLang="ja-JP" sz="2400" dirty="0"/>
              <a:t>what I Know</a:t>
            </a:r>
            <a:r>
              <a:rPr lang="ja-JP" altLang="en-US" sz="2400" dirty="0"/>
              <a:t>）」「</a:t>
            </a:r>
            <a:r>
              <a:rPr lang="en-US" altLang="ja-JP" sz="2400" dirty="0"/>
              <a:t>W</a:t>
            </a:r>
            <a:r>
              <a:rPr lang="ja-JP" altLang="en-US" sz="2400" dirty="0"/>
              <a:t>＝知りたいこと（</a:t>
            </a:r>
            <a:r>
              <a:rPr lang="en-US" altLang="ja-JP" sz="2400" dirty="0"/>
              <a:t>what I Want to know</a:t>
            </a:r>
            <a:r>
              <a:rPr lang="ja-JP" altLang="en-US" sz="2400" dirty="0"/>
              <a:t>）」を明確にします。学習を通して得たことを「</a:t>
            </a:r>
            <a:r>
              <a:rPr lang="en-US" altLang="ja-JP" sz="2400" dirty="0"/>
              <a:t>L</a:t>
            </a:r>
            <a:r>
              <a:rPr lang="ja-JP" altLang="en-US" sz="2400" dirty="0"/>
              <a:t>＝学んだこと（</a:t>
            </a:r>
            <a:r>
              <a:rPr lang="en-US" altLang="ja-JP" sz="2400" dirty="0"/>
              <a:t>what I Learned</a:t>
            </a:r>
            <a:r>
              <a:rPr lang="ja-JP" altLang="en-US" sz="2400" dirty="0"/>
              <a:t>）」にまとめます。「</a:t>
            </a:r>
            <a:r>
              <a:rPr lang="en-US" altLang="ja-JP" sz="2400" dirty="0"/>
              <a:t>K</a:t>
            </a:r>
            <a:r>
              <a:rPr lang="ja-JP" altLang="en-US" sz="2400" dirty="0"/>
              <a:t>」「</a:t>
            </a:r>
            <a:r>
              <a:rPr lang="en-US" altLang="ja-JP" sz="2400" dirty="0"/>
              <a:t>W</a:t>
            </a:r>
            <a:r>
              <a:rPr lang="ja-JP" altLang="en-US" sz="2400" dirty="0"/>
              <a:t>」をはっきりさせることで、何を学ぶのか見通すことができます。学習単元全体でも、体験学習のような活動単位でも使うことができます。</a:t>
            </a:r>
          </a:p>
        </p:txBody>
      </p:sp>
    </p:spTree>
    <p:extLst>
      <p:ext uri="{BB962C8B-B14F-4D97-AF65-F5344CB8AC3E}">
        <p14:creationId xmlns:p14="http://schemas.microsoft.com/office/powerpoint/2010/main" val="1132818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情報分析チャート（見通す（結果予想））">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E2A4D810-209E-22A8-1192-8081E3EF0102}"/>
              </a:ext>
            </a:extLst>
          </p:cNvPr>
          <p:cNvSpPr/>
          <p:nvPr userDrawn="1"/>
        </p:nvSpPr>
        <p:spPr>
          <a:xfrm>
            <a:off x="1012015" y="932723"/>
            <a:ext cx="10081120" cy="2448272"/>
          </a:xfrm>
          <a:prstGeom prst="round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4" name="四角形: 角を丸くする 3">
            <a:extLst>
              <a:ext uri="{FF2B5EF4-FFF2-40B4-BE49-F238E27FC236}">
                <a16:creationId xmlns:a16="http://schemas.microsoft.com/office/drawing/2014/main" id="{38DCDA95-53C6-8674-191E-B8B520A1B24C}"/>
              </a:ext>
            </a:extLst>
          </p:cNvPr>
          <p:cNvSpPr/>
          <p:nvPr userDrawn="1"/>
        </p:nvSpPr>
        <p:spPr>
          <a:xfrm>
            <a:off x="1012015" y="3861049"/>
            <a:ext cx="10081120" cy="1131713"/>
          </a:xfrm>
          <a:prstGeom prst="round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5" name="四角形: 角を丸くする 4">
            <a:extLst>
              <a:ext uri="{FF2B5EF4-FFF2-40B4-BE49-F238E27FC236}">
                <a16:creationId xmlns:a16="http://schemas.microsoft.com/office/drawing/2014/main" id="{3462E2A4-193A-9B15-66AC-174DA8A2D90C}"/>
              </a:ext>
            </a:extLst>
          </p:cNvPr>
          <p:cNvSpPr/>
          <p:nvPr userDrawn="1"/>
        </p:nvSpPr>
        <p:spPr>
          <a:xfrm>
            <a:off x="1012015" y="5397220"/>
            <a:ext cx="10081120" cy="1131713"/>
          </a:xfrm>
          <a:prstGeom prst="round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cxnSp>
        <p:nvCxnSpPr>
          <p:cNvPr id="6" name="直線矢印コネクタ 5">
            <a:extLst>
              <a:ext uri="{FF2B5EF4-FFF2-40B4-BE49-F238E27FC236}">
                <a16:creationId xmlns:a16="http://schemas.microsoft.com/office/drawing/2014/main" id="{5DED3C7E-7B15-DF5D-1F05-CE308E07C8B4}"/>
              </a:ext>
            </a:extLst>
          </p:cNvPr>
          <p:cNvCxnSpPr>
            <a:cxnSpLocks/>
            <a:stCxn id="3" idx="0"/>
            <a:endCxn id="4" idx="0"/>
          </p:cNvCxnSpPr>
          <p:nvPr userDrawn="1"/>
        </p:nvCxnSpPr>
        <p:spPr>
          <a:xfrm>
            <a:off x="6052575" y="932723"/>
            <a:ext cx="0" cy="29283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a:extLst>
              <a:ext uri="{FF2B5EF4-FFF2-40B4-BE49-F238E27FC236}">
                <a16:creationId xmlns:a16="http://schemas.microsoft.com/office/drawing/2014/main" id="{C1CAC74A-D7B8-B4C9-8948-1FC5C942C9C5}"/>
              </a:ext>
            </a:extLst>
          </p:cNvPr>
          <p:cNvCxnSpPr>
            <a:cxnSpLocks/>
            <a:stCxn id="4" idx="2"/>
          </p:cNvCxnSpPr>
          <p:nvPr userDrawn="1"/>
        </p:nvCxnSpPr>
        <p:spPr>
          <a:xfrm flipH="1">
            <a:off x="6036700" y="4992762"/>
            <a:ext cx="15875" cy="4274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 name="部分円 7">
            <a:extLst>
              <a:ext uri="{FF2B5EF4-FFF2-40B4-BE49-F238E27FC236}">
                <a16:creationId xmlns:a16="http://schemas.microsoft.com/office/drawing/2014/main" id="{906F5902-03C1-91D1-20F1-669CD50AB317}"/>
              </a:ext>
            </a:extLst>
          </p:cNvPr>
          <p:cNvSpPr/>
          <p:nvPr userDrawn="1"/>
        </p:nvSpPr>
        <p:spPr>
          <a:xfrm>
            <a:off x="5048250" y="297230"/>
            <a:ext cx="2003404" cy="1283920"/>
          </a:xfrm>
          <a:prstGeom prst="pie">
            <a:avLst>
              <a:gd name="adj1" fmla="val 0"/>
              <a:gd name="adj2" fmla="val 10827356"/>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solidFill>
                <a:schemeClr val="tx1"/>
              </a:solidFill>
            </a:endParaRPr>
          </a:p>
        </p:txBody>
      </p:sp>
      <p:sp>
        <p:nvSpPr>
          <p:cNvPr id="9" name="部分円 8">
            <a:extLst>
              <a:ext uri="{FF2B5EF4-FFF2-40B4-BE49-F238E27FC236}">
                <a16:creationId xmlns:a16="http://schemas.microsoft.com/office/drawing/2014/main" id="{01B1FC14-8D71-BF71-9ED7-2B594BDB9450}"/>
              </a:ext>
            </a:extLst>
          </p:cNvPr>
          <p:cNvSpPr/>
          <p:nvPr userDrawn="1"/>
        </p:nvSpPr>
        <p:spPr>
          <a:xfrm>
            <a:off x="5607153" y="3364929"/>
            <a:ext cx="912100" cy="1008112"/>
          </a:xfrm>
          <a:prstGeom prst="pie">
            <a:avLst>
              <a:gd name="adj1" fmla="val 0"/>
              <a:gd name="adj2" fmla="val 10827356"/>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solidFill>
                <a:schemeClr val="tx1"/>
              </a:solidFill>
            </a:endParaRPr>
          </a:p>
        </p:txBody>
      </p:sp>
      <p:sp>
        <p:nvSpPr>
          <p:cNvPr id="10" name="部分円 9">
            <a:extLst>
              <a:ext uri="{FF2B5EF4-FFF2-40B4-BE49-F238E27FC236}">
                <a16:creationId xmlns:a16="http://schemas.microsoft.com/office/drawing/2014/main" id="{60E4869D-22D8-929F-8551-BFD77DBC26B8}"/>
              </a:ext>
            </a:extLst>
          </p:cNvPr>
          <p:cNvSpPr/>
          <p:nvPr userDrawn="1"/>
        </p:nvSpPr>
        <p:spPr>
          <a:xfrm>
            <a:off x="5607151" y="4900186"/>
            <a:ext cx="912100" cy="1008112"/>
          </a:xfrm>
          <a:prstGeom prst="pie">
            <a:avLst>
              <a:gd name="adj1" fmla="val 0"/>
              <a:gd name="adj2" fmla="val 10827356"/>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solidFill>
                <a:schemeClr val="tx1"/>
              </a:solidFill>
            </a:endParaRPr>
          </a:p>
        </p:txBody>
      </p:sp>
      <p:sp>
        <p:nvSpPr>
          <p:cNvPr id="11" name="テキスト ボックス 10">
            <a:extLst>
              <a:ext uri="{FF2B5EF4-FFF2-40B4-BE49-F238E27FC236}">
                <a16:creationId xmlns:a16="http://schemas.microsoft.com/office/drawing/2014/main" id="{5F9E83B5-A758-19F9-550F-3E543F94352D}"/>
              </a:ext>
            </a:extLst>
          </p:cNvPr>
          <p:cNvSpPr txBox="1"/>
          <p:nvPr userDrawn="1"/>
        </p:nvSpPr>
        <p:spPr>
          <a:xfrm>
            <a:off x="0" y="-1540395"/>
            <a:ext cx="12630150" cy="1569660"/>
          </a:xfrm>
          <a:prstGeom prst="rect">
            <a:avLst/>
          </a:prstGeom>
          <a:noFill/>
        </p:spPr>
        <p:txBody>
          <a:bodyPr wrap="square">
            <a:spAutoFit/>
          </a:bodyPr>
          <a:lstStyle/>
          <a:p>
            <a:r>
              <a:rPr lang="ja-JP" altLang="en-US" sz="2400" dirty="0"/>
              <a:t>情報分析チャートは「構造化する」「見通す（結果を予想する） 」ことを助けてくれます。</a:t>
            </a:r>
            <a:br>
              <a:rPr lang="ja-JP" altLang="en-US" sz="2400" dirty="0"/>
            </a:br>
            <a:r>
              <a:rPr lang="ja-JP" altLang="en-US" sz="2400" dirty="0"/>
              <a:t>集めた情報を「事実」「伝開」に分けて「推測」し、そこから筆者の「主張（意見）」を検討します。社説などの文章を分析するときに役立ちます。また、集めた情報から自分の意見をつくるときにも使えます。</a:t>
            </a:r>
          </a:p>
        </p:txBody>
      </p:sp>
      <p:sp>
        <p:nvSpPr>
          <p:cNvPr id="2" name="テキスト ボックス 1">
            <a:extLst>
              <a:ext uri="{FF2B5EF4-FFF2-40B4-BE49-F238E27FC236}">
                <a16:creationId xmlns:a16="http://schemas.microsoft.com/office/drawing/2014/main" id="{C4E3B4B3-50CE-E591-90E8-C8A0C236EFBC}"/>
              </a:ext>
            </a:extLst>
          </p:cNvPr>
          <p:cNvSpPr txBox="1"/>
          <p:nvPr userDrawn="1"/>
        </p:nvSpPr>
        <p:spPr>
          <a:xfrm>
            <a:off x="-1485900" y="107092"/>
            <a:ext cx="1485900" cy="461665"/>
          </a:xfrm>
          <a:prstGeom prst="rect">
            <a:avLst/>
          </a:prstGeom>
          <a:noFill/>
        </p:spPr>
        <p:txBody>
          <a:bodyPr wrap="square">
            <a:spAutoFit/>
          </a:bodyPr>
          <a:lstStyle/>
          <a:p>
            <a:r>
              <a:rPr lang="ja-JP" altLang="en-US" sz="2400" dirty="0"/>
              <a:t>トピック</a:t>
            </a:r>
          </a:p>
        </p:txBody>
      </p:sp>
      <p:sp>
        <p:nvSpPr>
          <p:cNvPr id="15" name="テキスト ボックス 14">
            <a:extLst>
              <a:ext uri="{FF2B5EF4-FFF2-40B4-BE49-F238E27FC236}">
                <a16:creationId xmlns:a16="http://schemas.microsoft.com/office/drawing/2014/main" id="{DCAEF696-B3E6-E795-99DB-1550EB6473AA}"/>
              </a:ext>
            </a:extLst>
          </p:cNvPr>
          <p:cNvSpPr txBox="1"/>
          <p:nvPr userDrawn="1"/>
        </p:nvSpPr>
        <p:spPr>
          <a:xfrm>
            <a:off x="-848632" y="981581"/>
            <a:ext cx="820964" cy="461665"/>
          </a:xfrm>
          <a:prstGeom prst="rect">
            <a:avLst/>
          </a:prstGeom>
          <a:noFill/>
        </p:spPr>
        <p:txBody>
          <a:bodyPr wrap="square">
            <a:spAutoFit/>
          </a:bodyPr>
          <a:lstStyle/>
          <a:p>
            <a:r>
              <a:rPr lang="ja-JP" altLang="en-US" sz="2400" dirty="0"/>
              <a:t>事実</a:t>
            </a:r>
          </a:p>
        </p:txBody>
      </p:sp>
      <p:sp>
        <p:nvSpPr>
          <p:cNvPr id="16" name="テキスト ボックス 15">
            <a:extLst>
              <a:ext uri="{FF2B5EF4-FFF2-40B4-BE49-F238E27FC236}">
                <a16:creationId xmlns:a16="http://schemas.microsoft.com/office/drawing/2014/main" id="{CDD59BDE-F5A1-50E9-E112-5F2916A513E9}"/>
              </a:ext>
            </a:extLst>
          </p:cNvPr>
          <p:cNvSpPr txBox="1"/>
          <p:nvPr userDrawn="1"/>
        </p:nvSpPr>
        <p:spPr>
          <a:xfrm>
            <a:off x="12141888" y="981581"/>
            <a:ext cx="2488511" cy="1200329"/>
          </a:xfrm>
          <a:prstGeom prst="rect">
            <a:avLst/>
          </a:prstGeom>
          <a:noFill/>
        </p:spPr>
        <p:txBody>
          <a:bodyPr wrap="square">
            <a:spAutoFit/>
          </a:bodyPr>
          <a:lstStyle/>
          <a:p>
            <a:r>
              <a:rPr lang="ja-JP" altLang="en-US" sz="2400" dirty="0"/>
              <a:t>伝聞</a:t>
            </a:r>
            <a:endParaRPr lang="en-US" altLang="ja-JP" sz="2400" dirty="0"/>
          </a:p>
          <a:p>
            <a:r>
              <a:rPr lang="ja-JP" altLang="en-US" sz="2400" dirty="0"/>
              <a:t>（聞いたこと等、誰かの意見）</a:t>
            </a:r>
          </a:p>
        </p:txBody>
      </p:sp>
      <p:sp>
        <p:nvSpPr>
          <p:cNvPr id="17" name="テキスト ボックス 16">
            <a:extLst>
              <a:ext uri="{FF2B5EF4-FFF2-40B4-BE49-F238E27FC236}">
                <a16:creationId xmlns:a16="http://schemas.microsoft.com/office/drawing/2014/main" id="{D9B0FEF7-18E8-2041-F7CE-53B107C322A4}"/>
              </a:ext>
            </a:extLst>
          </p:cNvPr>
          <p:cNvSpPr txBox="1"/>
          <p:nvPr userDrawn="1"/>
        </p:nvSpPr>
        <p:spPr>
          <a:xfrm>
            <a:off x="-820964" y="3861049"/>
            <a:ext cx="820964" cy="461665"/>
          </a:xfrm>
          <a:prstGeom prst="rect">
            <a:avLst/>
          </a:prstGeom>
          <a:noFill/>
        </p:spPr>
        <p:txBody>
          <a:bodyPr wrap="square">
            <a:spAutoFit/>
          </a:bodyPr>
          <a:lstStyle/>
          <a:p>
            <a:r>
              <a:rPr lang="ja-JP" altLang="en-US" sz="2400" dirty="0"/>
              <a:t>推測</a:t>
            </a:r>
          </a:p>
        </p:txBody>
      </p:sp>
      <p:sp>
        <p:nvSpPr>
          <p:cNvPr id="18" name="テキスト ボックス 17">
            <a:extLst>
              <a:ext uri="{FF2B5EF4-FFF2-40B4-BE49-F238E27FC236}">
                <a16:creationId xmlns:a16="http://schemas.microsoft.com/office/drawing/2014/main" id="{5F42F1AD-EED2-8574-70A1-E05122B05E5F}"/>
              </a:ext>
            </a:extLst>
          </p:cNvPr>
          <p:cNvSpPr txBox="1"/>
          <p:nvPr userDrawn="1"/>
        </p:nvSpPr>
        <p:spPr>
          <a:xfrm>
            <a:off x="-848632" y="5395402"/>
            <a:ext cx="820964" cy="461665"/>
          </a:xfrm>
          <a:prstGeom prst="rect">
            <a:avLst/>
          </a:prstGeom>
          <a:noFill/>
        </p:spPr>
        <p:txBody>
          <a:bodyPr wrap="square">
            <a:spAutoFit/>
          </a:bodyPr>
          <a:lstStyle/>
          <a:p>
            <a:r>
              <a:rPr lang="ja-JP" altLang="en-US" sz="2400" dirty="0"/>
              <a:t>意見</a:t>
            </a:r>
          </a:p>
        </p:txBody>
      </p:sp>
    </p:spTree>
    <p:extLst>
      <p:ext uri="{BB962C8B-B14F-4D97-AF65-F5344CB8AC3E}">
        <p14:creationId xmlns:p14="http://schemas.microsoft.com/office/powerpoint/2010/main" val="11975062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ピラミッドチャート（↓具体化、↑抽象化）">
    <p:spTree>
      <p:nvGrpSpPr>
        <p:cNvPr id="1" name=""/>
        <p:cNvGrpSpPr/>
        <p:nvPr/>
      </p:nvGrpSpPr>
      <p:grpSpPr>
        <a:xfrm>
          <a:off x="0" y="0"/>
          <a:ext cx="0" cy="0"/>
          <a:chOff x="0" y="0"/>
          <a:chExt cx="0" cy="0"/>
        </a:xfrm>
      </p:grpSpPr>
      <p:sp>
        <p:nvSpPr>
          <p:cNvPr id="3" name="二等辺三角形 2">
            <a:extLst>
              <a:ext uri="{FF2B5EF4-FFF2-40B4-BE49-F238E27FC236}">
                <a16:creationId xmlns:a16="http://schemas.microsoft.com/office/drawing/2014/main" id="{3D14B4DA-2B4D-7CDD-D379-817EF7CA76E7}"/>
              </a:ext>
            </a:extLst>
          </p:cNvPr>
          <p:cNvSpPr/>
          <p:nvPr userDrawn="1"/>
        </p:nvSpPr>
        <p:spPr>
          <a:xfrm>
            <a:off x="1055440" y="158181"/>
            <a:ext cx="10176000" cy="6541639"/>
          </a:xfrm>
          <a:prstGeom prst="triangl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cxnSp>
        <p:nvCxnSpPr>
          <p:cNvPr id="4" name="直線コネクタ 3">
            <a:extLst>
              <a:ext uri="{FF2B5EF4-FFF2-40B4-BE49-F238E27FC236}">
                <a16:creationId xmlns:a16="http://schemas.microsoft.com/office/drawing/2014/main" id="{4F5C96A9-0974-7FB8-8D07-3054F53F8195}"/>
              </a:ext>
            </a:extLst>
          </p:cNvPr>
          <p:cNvCxnSpPr>
            <a:cxnSpLocks/>
          </p:cNvCxnSpPr>
          <p:nvPr userDrawn="1"/>
        </p:nvCxnSpPr>
        <p:spPr>
          <a:xfrm>
            <a:off x="4365091" y="2420888"/>
            <a:ext cx="3552000"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直線コネクタ 4">
            <a:extLst>
              <a:ext uri="{FF2B5EF4-FFF2-40B4-BE49-F238E27FC236}">
                <a16:creationId xmlns:a16="http://schemas.microsoft.com/office/drawing/2014/main" id="{9D74622C-CB31-D122-6934-C31122BDC9C6}"/>
              </a:ext>
            </a:extLst>
          </p:cNvPr>
          <p:cNvCxnSpPr>
            <a:cxnSpLocks/>
          </p:cNvCxnSpPr>
          <p:nvPr userDrawn="1"/>
        </p:nvCxnSpPr>
        <p:spPr>
          <a:xfrm>
            <a:off x="2733267" y="4533123"/>
            <a:ext cx="6816000"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6" name="テキスト ボックス 5">
            <a:extLst>
              <a:ext uri="{FF2B5EF4-FFF2-40B4-BE49-F238E27FC236}">
                <a16:creationId xmlns:a16="http://schemas.microsoft.com/office/drawing/2014/main" id="{B8E57BF6-1061-F118-3B6C-DB28F76253F8}"/>
              </a:ext>
            </a:extLst>
          </p:cNvPr>
          <p:cNvSpPr txBox="1"/>
          <p:nvPr userDrawn="1"/>
        </p:nvSpPr>
        <p:spPr>
          <a:xfrm>
            <a:off x="-1600200" y="1"/>
            <a:ext cx="1743539" cy="830997"/>
          </a:xfrm>
          <a:prstGeom prst="rect">
            <a:avLst/>
          </a:prstGeom>
          <a:noFill/>
        </p:spPr>
        <p:txBody>
          <a:bodyPr wrap="square" rtlCol="0">
            <a:spAutoFit/>
          </a:bodyPr>
          <a:lstStyle/>
          <a:p>
            <a:pPr algn="ctr"/>
            <a:r>
              <a:rPr kumimoji="1" lang="ja-JP" altLang="en-US" sz="2400" dirty="0"/>
              <a:t>トピック（主張等）</a:t>
            </a:r>
          </a:p>
        </p:txBody>
      </p:sp>
      <p:sp>
        <p:nvSpPr>
          <p:cNvPr id="7" name="テキスト ボックス 6">
            <a:extLst>
              <a:ext uri="{FF2B5EF4-FFF2-40B4-BE49-F238E27FC236}">
                <a16:creationId xmlns:a16="http://schemas.microsoft.com/office/drawing/2014/main" id="{9BBF084C-B9F4-D09A-D520-46A646987050}"/>
              </a:ext>
            </a:extLst>
          </p:cNvPr>
          <p:cNvSpPr txBox="1"/>
          <p:nvPr userDrawn="1"/>
        </p:nvSpPr>
        <p:spPr>
          <a:xfrm>
            <a:off x="-1296821" y="6365558"/>
            <a:ext cx="1440160" cy="461665"/>
          </a:xfrm>
          <a:prstGeom prst="rect">
            <a:avLst/>
          </a:prstGeom>
          <a:noFill/>
        </p:spPr>
        <p:txBody>
          <a:bodyPr wrap="square" rtlCol="0">
            <a:spAutoFit/>
          </a:bodyPr>
          <a:lstStyle/>
          <a:p>
            <a:r>
              <a:rPr kumimoji="1" lang="ja-JP" altLang="en-US" sz="2400"/>
              <a:t>具体的</a:t>
            </a:r>
          </a:p>
        </p:txBody>
      </p:sp>
      <p:sp>
        <p:nvSpPr>
          <p:cNvPr id="8" name="テキスト ボックス 7">
            <a:extLst>
              <a:ext uri="{FF2B5EF4-FFF2-40B4-BE49-F238E27FC236}">
                <a16:creationId xmlns:a16="http://schemas.microsoft.com/office/drawing/2014/main" id="{2EA9A1BB-18B2-B887-F7EA-59D04C89D54C}"/>
              </a:ext>
            </a:extLst>
          </p:cNvPr>
          <p:cNvSpPr txBox="1"/>
          <p:nvPr userDrawn="1"/>
        </p:nvSpPr>
        <p:spPr>
          <a:xfrm>
            <a:off x="6386579" y="-1969771"/>
            <a:ext cx="5807968" cy="1938992"/>
          </a:xfrm>
          <a:prstGeom prst="rect">
            <a:avLst/>
          </a:prstGeom>
          <a:noFill/>
        </p:spPr>
        <p:txBody>
          <a:bodyPr wrap="square">
            <a:spAutoFit/>
          </a:bodyPr>
          <a:lstStyle/>
          <a:p>
            <a:r>
              <a:rPr lang="en-US" altLang="ja-JP" sz="2400" dirty="0"/>
              <a:t>【</a:t>
            </a:r>
            <a:r>
              <a:rPr lang="ja-JP" altLang="en-US" sz="2400" dirty="0"/>
              <a:t>抽象化する（↑下から上へ）</a:t>
            </a:r>
            <a:r>
              <a:rPr lang="en-US" altLang="ja-JP" sz="2400" dirty="0"/>
              <a:t>】</a:t>
            </a:r>
          </a:p>
          <a:p>
            <a:r>
              <a:rPr lang="ja-JP" altLang="en-US" sz="2400" dirty="0"/>
              <a:t>集めた情報を抽象化して、主張へと導きます。</a:t>
            </a:r>
            <a:br>
              <a:rPr lang="ja-JP" altLang="en-US" sz="2400" dirty="0"/>
            </a:br>
            <a:r>
              <a:rPr lang="ja-JP" altLang="en-US" sz="2400" dirty="0"/>
              <a:t>ピラミッドの下から上へ向かって情報を理します。</a:t>
            </a:r>
          </a:p>
        </p:txBody>
      </p:sp>
      <p:sp>
        <p:nvSpPr>
          <p:cNvPr id="9" name="テキスト ボックス 8">
            <a:extLst>
              <a:ext uri="{FF2B5EF4-FFF2-40B4-BE49-F238E27FC236}">
                <a16:creationId xmlns:a16="http://schemas.microsoft.com/office/drawing/2014/main" id="{85AC4F62-426E-A2B1-E399-4FFF98711D9B}"/>
              </a:ext>
            </a:extLst>
          </p:cNvPr>
          <p:cNvSpPr txBox="1"/>
          <p:nvPr userDrawn="1"/>
        </p:nvSpPr>
        <p:spPr>
          <a:xfrm>
            <a:off x="-6580" y="-1971504"/>
            <a:ext cx="5807968" cy="1938992"/>
          </a:xfrm>
          <a:prstGeom prst="rect">
            <a:avLst/>
          </a:prstGeom>
          <a:noFill/>
        </p:spPr>
        <p:txBody>
          <a:bodyPr wrap="square">
            <a:spAutoFit/>
          </a:bodyPr>
          <a:lstStyle/>
          <a:p>
            <a:r>
              <a:rPr lang="en-US" altLang="ja-JP" sz="2400" dirty="0"/>
              <a:t>【</a:t>
            </a:r>
            <a:r>
              <a:rPr lang="ja-JP" altLang="en-US" sz="2400" dirty="0"/>
              <a:t>具体化する（↓上から下へ）</a:t>
            </a:r>
            <a:r>
              <a:rPr lang="en-US" altLang="ja-JP" sz="2400" dirty="0"/>
              <a:t>】</a:t>
            </a:r>
          </a:p>
          <a:p>
            <a:r>
              <a:rPr lang="ja-JP" altLang="en-US" sz="2400" dirty="0"/>
              <a:t>主張とその理由、さらに理由の根拠を構造的とらえるために使います。</a:t>
            </a:r>
            <a:br>
              <a:rPr lang="ja-JP" altLang="en-US" sz="2400" dirty="0"/>
            </a:br>
            <a:r>
              <a:rPr lang="ja-JP" altLang="en-US" sz="2400" dirty="0"/>
              <a:t>ピラミッドの上から下へ向かって情報を整理します。</a:t>
            </a:r>
          </a:p>
        </p:txBody>
      </p:sp>
    </p:spTree>
    <p:extLst>
      <p:ext uri="{BB962C8B-B14F-4D97-AF65-F5344CB8AC3E}">
        <p14:creationId xmlns:p14="http://schemas.microsoft.com/office/powerpoint/2010/main" val="42432792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プロット図（要約する）">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7293962-E5EE-6C67-5146-5013223AE5CF}"/>
              </a:ext>
            </a:extLst>
          </p:cNvPr>
          <p:cNvCxnSpPr>
            <a:cxnSpLocks/>
          </p:cNvCxnSpPr>
          <p:nvPr userDrawn="1"/>
        </p:nvCxnSpPr>
        <p:spPr>
          <a:xfrm flipV="1">
            <a:off x="1428750" y="1825774"/>
            <a:ext cx="5734050" cy="3927326"/>
          </a:xfrm>
          <a:prstGeom prst="line">
            <a:avLst/>
          </a:prstGeom>
          <a:ln w="28575"/>
        </p:spPr>
        <p:style>
          <a:lnRef idx="1">
            <a:schemeClr val="dk1"/>
          </a:lnRef>
          <a:fillRef idx="0">
            <a:schemeClr val="dk1"/>
          </a:fillRef>
          <a:effectRef idx="0">
            <a:schemeClr val="dk1"/>
          </a:effectRef>
          <a:fontRef idx="minor">
            <a:schemeClr val="tx1"/>
          </a:fontRef>
        </p:style>
      </p:cxnSp>
      <p:cxnSp>
        <p:nvCxnSpPr>
          <p:cNvPr id="4" name="直線コネクタ 3">
            <a:extLst>
              <a:ext uri="{FF2B5EF4-FFF2-40B4-BE49-F238E27FC236}">
                <a16:creationId xmlns:a16="http://schemas.microsoft.com/office/drawing/2014/main" id="{86E6B45B-ACB4-1C00-9BF5-F6975309A177}"/>
              </a:ext>
            </a:extLst>
          </p:cNvPr>
          <p:cNvCxnSpPr>
            <a:cxnSpLocks/>
          </p:cNvCxnSpPr>
          <p:nvPr userDrawn="1"/>
        </p:nvCxnSpPr>
        <p:spPr>
          <a:xfrm flipH="1" flipV="1">
            <a:off x="7141299" y="1825774"/>
            <a:ext cx="3336201" cy="3792421"/>
          </a:xfrm>
          <a:prstGeom prst="line">
            <a:avLst/>
          </a:prstGeom>
          <a:ln w="28575"/>
        </p:spPr>
        <p:style>
          <a:lnRef idx="1">
            <a:schemeClr val="dk1"/>
          </a:lnRef>
          <a:fillRef idx="0">
            <a:schemeClr val="dk1"/>
          </a:fillRef>
          <a:effectRef idx="0">
            <a:schemeClr val="dk1"/>
          </a:effectRef>
          <a:fontRef idx="minor">
            <a:schemeClr val="tx1"/>
          </a:fontRef>
        </p:style>
      </p:cxnSp>
      <p:sp>
        <p:nvSpPr>
          <p:cNvPr id="2" name="テキスト ボックス 1">
            <a:extLst>
              <a:ext uri="{FF2B5EF4-FFF2-40B4-BE49-F238E27FC236}">
                <a16:creationId xmlns:a16="http://schemas.microsoft.com/office/drawing/2014/main" id="{9BB86C7E-B003-1ECF-46C7-6985ED291DE2}"/>
              </a:ext>
            </a:extLst>
          </p:cNvPr>
          <p:cNvSpPr txBox="1"/>
          <p:nvPr userDrawn="1"/>
        </p:nvSpPr>
        <p:spPr>
          <a:xfrm>
            <a:off x="5438676" y="6858000"/>
            <a:ext cx="3829248" cy="461665"/>
          </a:xfrm>
          <a:prstGeom prst="rect">
            <a:avLst/>
          </a:prstGeom>
          <a:noFill/>
        </p:spPr>
        <p:txBody>
          <a:bodyPr wrap="square" rtlCol="0">
            <a:spAutoFit/>
          </a:bodyPr>
          <a:lstStyle/>
          <a:p>
            <a:r>
              <a:rPr kumimoji="1" lang="ja-JP" altLang="en-US" sz="2400"/>
              <a:t>クライマックス（山場）</a:t>
            </a:r>
          </a:p>
        </p:txBody>
      </p:sp>
      <p:sp>
        <p:nvSpPr>
          <p:cNvPr id="6" name="テキスト ボックス 5">
            <a:extLst>
              <a:ext uri="{FF2B5EF4-FFF2-40B4-BE49-F238E27FC236}">
                <a16:creationId xmlns:a16="http://schemas.microsoft.com/office/drawing/2014/main" id="{3932ECA6-93B9-1E33-BFC8-4B3AB7157599}"/>
              </a:ext>
            </a:extLst>
          </p:cNvPr>
          <p:cNvSpPr txBox="1"/>
          <p:nvPr userDrawn="1"/>
        </p:nvSpPr>
        <p:spPr>
          <a:xfrm>
            <a:off x="0" y="-1231107"/>
            <a:ext cx="12467728" cy="1200329"/>
          </a:xfrm>
          <a:prstGeom prst="rect">
            <a:avLst/>
          </a:prstGeom>
          <a:noFill/>
        </p:spPr>
        <p:txBody>
          <a:bodyPr wrap="square">
            <a:spAutoFit/>
          </a:bodyPr>
          <a:lstStyle/>
          <a:p>
            <a:r>
              <a:rPr lang="ja-JP" altLang="en-US" sz="2400"/>
              <a:t>プロット図は「要約する」ことを助けてくれます。</a:t>
            </a:r>
            <a:br>
              <a:rPr lang="ja-JP" altLang="en-US" sz="2400"/>
            </a:br>
            <a:r>
              <a:rPr lang="ja-JP" altLang="en-US" sz="2400"/>
              <a:t>話の機略をつかむために使います。クライマックスを中心に、各場面の要所をおさえます。</a:t>
            </a:r>
            <a:br>
              <a:rPr lang="ja-JP" altLang="en-US" sz="2400"/>
            </a:br>
            <a:r>
              <a:rPr lang="ja-JP" altLang="en-US" sz="2400"/>
              <a:t>文章を書くとき、プレゼンテーションの構成を計画するときに役立ちます。</a:t>
            </a:r>
          </a:p>
        </p:txBody>
      </p:sp>
    </p:spTree>
    <p:extLst>
      <p:ext uri="{BB962C8B-B14F-4D97-AF65-F5344CB8AC3E}">
        <p14:creationId xmlns:p14="http://schemas.microsoft.com/office/powerpoint/2010/main" val="1158905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同心円チャート（変化をとらえる）">
    <p:spTree>
      <p:nvGrpSpPr>
        <p:cNvPr id="1" name=""/>
        <p:cNvGrpSpPr/>
        <p:nvPr/>
      </p:nvGrpSpPr>
      <p:grpSpPr>
        <a:xfrm>
          <a:off x="0" y="0"/>
          <a:ext cx="0" cy="0"/>
          <a:chOff x="0" y="0"/>
          <a:chExt cx="0" cy="0"/>
        </a:xfrm>
      </p:grpSpPr>
      <p:sp>
        <p:nvSpPr>
          <p:cNvPr id="3" name="楕円 33">
            <a:extLst>
              <a:ext uri="{FF2B5EF4-FFF2-40B4-BE49-F238E27FC236}">
                <a16:creationId xmlns:a16="http://schemas.microsoft.com/office/drawing/2014/main" id="{5EA86FB5-7448-287D-1D88-1485D8DD9D86}"/>
              </a:ext>
            </a:extLst>
          </p:cNvPr>
          <p:cNvSpPr/>
          <p:nvPr userDrawn="1"/>
        </p:nvSpPr>
        <p:spPr>
          <a:xfrm>
            <a:off x="2736392" y="116632"/>
            <a:ext cx="6671976" cy="6645227"/>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4" name="楕円 33">
            <a:extLst>
              <a:ext uri="{FF2B5EF4-FFF2-40B4-BE49-F238E27FC236}">
                <a16:creationId xmlns:a16="http://schemas.microsoft.com/office/drawing/2014/main" id="{EFA3F15E-2D6D-DD0F-A7EE-7AB75943B2B6}"/>
              </a:ext>
            </a:extLst>
          </p:cNvPr>
          <p:cNvSpPr/>
          <p:nvPr userDrawn="1"/>
        </p:nvSpPr>
        <p:spPr>
          <a:xfrm>
            <a:off x="3949332" y="1292577"/>
            <a:ext cx="4293336" cy="4293336"/>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5" name="楕円 33">
            <a:extLst>
              <a:ext uri="{FF2B5EF4-FFF2-40B4-BE49-F238E27FC236}">
                <a16:creationId xmlns:a16="http://schemas.microsoft.com/office/drawing/2014/main" id="{1FB17DFC-E5D7-D10F-A9D4-432A42DA3EE8}"/>
              </a:ext>
            </a:extLst>
          </p:cNvPr>
          <p:cNvSpPr/>
          <p:nvPr userDrawn="1"/>
        </p:nvSpPr>
        <p:spPr>
          <a:xfrm>
            <a:off x="5039831" y="2372831"/>
            <a:ext cx="2112338" cy="2112338"/>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6" name="テキスト ボックス 5">
            <a:extLst>
              <a:ext uri="{FF2B5EF4-FFF2-40B4-BE49-F238E27FC236}">
                <a16:creationId xmlns:a16="http://schemas.microsoft.com/office/drawing/2014/main" id="{EBFA9339-E2CA-49AC-07AA-81F5D6EAD324}"/>
              </a:ext>
            </a:extLst>
          </p:cNvPr>
          <p:cNvSpPr txBox="1"/>
          <p:nvPr userDrawn="1"/>
        </p:nvSpPr>
        <p:spPr>
          <a:xfrm>
            <a:off x="0" y="-861774"/>
            <a:ext cx="12573000" cy="830997"/>
          </a:xfrm>
          <a:prstGeom prst="rect">
            <a:avLst/>
          </a:prstGeom>
          <a:noFill/>
        </p:spPr>
        <p:txBody>
          <a:bodyPr wrap="square">
            <a:spAutoFit/>
          </a:bodyPr>
          <a:lstStyle/>
          <a:p>
            <a:r>
              <a:rPr lang="ja-JP" altLang="en-US" sz="2400" dirty="0"/>
              <a:t>同心円チャートは「変化をとらえる」ことを助けてくれます。</a:t>
            </a:r>
            <a:br>
              <a:rPr lang="ja-JP" altLang="en-US" sz="2400" dirty="0"/>
            </a:br>
            <a:r>
              <a:rPr lang="ja-JP" altLang="en-US" sz="2400" dirty="0"/>
              <a:t>中央の円からの輪の広がりは、時間、距離、世代などの視点を設定して違いを表します。</a:t>
            </a:r>
          </a:p>
        </p:txBody>
      </p:sp>
    </p:spTree>
    <p:extLst>
      <p:ext uri="{BB962C8B-B14F-4D97-AF65-F5344CB8AC3E}">
        <p14:creationId xmlns:p14="http://schemas.microsoft.com/office/powerpoint/2010/main" val="36845275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表（白紙）">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CC355906-D85B-55CF-F529-AC152EAC1230}"/>
              </a:ext>
            </a:extLst>
          </p:cNvPr>
          <p:cNvGraphicFramePr>
            <a:graphicFrameLocks/>
          </p:cNvGraphicFramePr>
          <p:nvPr userDrawn="1">
            <p:extLst>
              <p:ext uri="{D42A27DB-BD31-4B8C-83A1-F6EECF244321}">
                <p14:modId xmlns:p14="http://schemas.microsoft.com/office/powerpoint/2010/main" val="421476354"/>
              </p:ext>
            </p:extLst>
          </p:nvPr>
        </p:nvGraphicFramePr>
        <p:xfrm>
          <a:off x="381000" y="628650"/>
          <a:ext cx="11429999" cy="6096000"/>
        </p:xfrm>
        <a:graphic>
          <a:graphicData uri="http://schemas.openxmlformats.org/drawingml/2006/table">
            <a:tbl>
              <a:tblPr firstRow="1" bandRow="1">
                <a:tableStyleId>{5940675A-B579-460E-94D1-54222C63F5DA}</a:tableStyleId>
              </a:tblPr>
              <a:tblGrid>
                <a:gridCol w="2087671">
                  <a:extLst>
                    <a:ext uri="{9D8B030D-6E8A-4147-A177-3AD203B41FA5}">
                      <a16:colId xmlns:a16="http://schemas.microsoft.com/office/drawing/2014/main" val="3895177779"/>
                    </a:ext>
                  </a:extLst>
                </a:gridCol>
                <a:gridCol w="4671164">
                  <a:extLst>
                    <a:ext uri="{9D8B030D-6E8A-4147-A177-3AD203B41FA5}">
                      <a16:colId xmlns:a16="http://schemas.microsoft.com/office/drawing/2014/main" val="909256981"/>
                    </a:ext>
                  </a:extLst>
                </a:gridCol>
                <a:gridCol w="4671164">
                  <a:extLst>
                    <a:ext uri="{9D8B030D-6E8A-4147-A177-3AD203B41FA5}">
                      <a16:colId xmlns:a16="http://schemas.microsoft.com/office/drawing/2014/main" val="3974419324"/>
                    </a:ext>
                  </a:extLst>
                </a:gridCol>
              </a:tblGrid>
              <a:tr h="1524000">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9792236"/>
                  </a:ext>
                </a:extLst>
              </a:tr>
              <a:tr h="1524000">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8880674"/>
                  </a:ext>
                </a:extLst>
              </a:tr>
              <a:tr h="1524000">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5786750"/>
                  </a:ext>
                </a:extLst>
              </a:tr>
              <a:tr h="1524000">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7132533"/>
                  </a:ext>
                </a:extLst>
              </a:tr>
            </a:tbl>
          </a:graphicData>
        </a:graphic>
      </p:graphicFrame>
    </p:spTree>
    <p:extLst>
      <p:ext uri="{BB962C8B-B14F-4D97-AF65-F5344CB8AC3E}">
        <p14:creationId xmlns:p14="http://schemas.microsoft.com/office/powerpoint/2010/main" val="355490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ベン図３つ（比較）">
    <p:spTree>
      <p:nvGrpSpPr>
        <p:cNvPr id="1" name=""/>
        <p:cNvGrpSpPr/>
        <p:nvPr/>
      </p:nvGrpSpPr>
      <p:grpSpPr>
        <a:xfrm>
          <a:off x="0" y="0"/>
          <a:ext cx="0" cy="0"/>
          <a:chOff x="0" y="0"/>
          <a:chExt cx="0" cy="0"/>
        </a:xfrm>
      </p:grpSpPr>
      <p:sp>
        <p:nvSpPr>
          <p:cNvPr id="3" name="楕円 32">
            <a:extLst>
              <a:ext uri="{FF2B5EF4-FFF2-40B4-BE49-F238E27FC236}">
                <a16:creationId xmlns:a16="http://schemas.microsoft.com/office/drawing/2014/main" id="{506CD0D2-B92E-89C4-AF84-AB0B567341CB}"/>
              </a:ext>
            </a:extLst>
          </p:cNvPr>
          <p:cNvSpPr/>
          <p:nvPr userDrawn="1"/>
        </p:nvSpPr>
        <p:spPr>
          <a:xfrm>
            <a:off x="2784085" y="2421341"/>
            <a:ext cx="4080000" cy="4080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4" name="楕円 32">
            <a:extLst>
              <a:ext uri="{FF2B5EF4-FFF2-40B4-BE49-F238E27FC236}">
                <a16:creationId xmlns:a16="http://schemas.microsoft.com/office/drawing/2014/main" id="{098F6E47-B19B-A569-8A7C-8C1F18CBEE7E}"/>
              </a:ext>
            </a:extLst>
          </p:cNvPr>
          <p:cNvSpPr/>
          <p:nvPr userDrawn="1"/>
        </p:nvSpPr>
        <p:spPr>
          <a:xfrm>
            <a:off x="5280363" y="2421341"/>
            <a:ext cx="4080000" cy="4080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5" name="楕円 32">
            <a:extLst>
              <a:ext uri="{FF2B5EF4-FFF2-40B4-BE49-F238E27FC236}">
                <a16:creationId xmlns:a16="http://schemas.microsoft.com/office/drawing/2014/main" id="{6F4A3A60-A74B-F484-FDF8-A3BF58A355C7}"/>
              </a:ext>
            </a:extLst>
          </p:cNvPr>
          <p:cNvSpPr/>
          <p:nvPr userDrawn="1"/>
        </p:nvSpPr>
        <p:spPr>
          <a:xfrm>
            <a:off x="3984219" y="140861"/>
            <a:ext cx="4080000" cy="4080000"/>
          </a:xfrm>
          <a:prstGeom prst="ellipse">
            <a:avLst/>
          </a:prstGeom>
          <a:noFill/>
          <a:ln w="2857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sz="2400"/>
          </a:p>
        </p:txBody>
      </p:sp>
      <p:sp>
        <p:nvSpPr>
          <p:cNvPr id="2" name="テキスト ボックス 1">
            <a:extLst>
              <a:ext uri="{FF2B5EF4-FFF2-40B4-BE49-F238E27FC236}">
                <a16:creationId xmlns:a16="http://schemas.microsoft.com/office/drawing/2014/main" id="{D14E6D5B-3734-7440-F447-4C14BF362389}"/>
              </a:ext>
            </a:extLst>
          </p:cNvPr>
          <p:cNvSpPr txBox="1"/>
          <p:nvPr userDrawn="1"/>
        </p:nvSpPr>
        <p:spPr>
          <a:xfrm>
            <a:off x="0" y="-1227518"/>
            <a:ext cx="12384699" cy="1200329"/>
          </a:xfrm>
          <a:prstGeom prst="rect">
            <a:avLst/>
          </a:prstGeom>
          <a:noFill/>
        </p:spPr>
        <p:txBody>
          <a:bodyPr wrap="square" rtlCol="0">
            <a:spAutoFit/>
          </a:bodyPr>
          <a:lstStyle/>
          <a:p>
            <a:r>
              <a:rPr lang="ja-JP" altLang="en-US" sz="2400"/>
              <a:t>ベン図は「比較する」ことを助けてくれます。</a:t>
            </a:r>
            <a:br>
              <a:rPr lang="ja-JP" altLang="en-US" sz="2400"/>
            </a:br>
            <a:r>
              <a:rPr lang="ja-JP" altLang="en-US" sz="2400"/>
              <a:t>複数の対象を比べて、共通点や相違点を明らかにし、考えをつくり出します。</a:t>
            </a:r>
            <a:br>
              <a:rPr lang="ja-JP" altLang="en-US" sz="2400"/>
            </a:br>
            <a:r>
              <a:rPr lang="ja-JP" altLang="en-US" sz="2400"/>
              <a:t>関係のなさそうなものを比べることで、思いがけない共通点を見つけることができます。</a:t>
            </a:r>
            <a:endParaRPr kumimoji="1" lang="ja-JP" altLang="en-US" sz="2400"/>
          </a:p>
        </p:txBody>
      </p:sp>
    </p:spTree>
    <p:extLst>
      <p:ext uri="{BB962C8B-B14F-4D97-AF65-F5344CB8AC3E}">
        <p14:creationId xmlns:p14="http://schemas.microsoft.com/office/powerpoint/2010/main" val="14714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座標軸（比較、順序付け）">
    <p:spTree>
      <p:nvGrpSpPr>
        <p:cNvPr id="1" name=""/>
        <p:cNvGrpSpPr/>
        <p:nvPr/>
      </p:nvGrpSpPr>
      <p:grpSpPr>
        <a:xfrm>
          <a:off x="0" y="0"/>
          <a:ext cx="0" cy="0"/>
          <a:chOff x="0" y="0"/>
          <a:chExt cx="0" cy="0"/>
        </a:xfrm>
      </p:grpSpPr>
      <p:sp>
        <p:nvSpPr>
          <p:cNvPr id="3" name="直線 24">
            <a:extLst>
              <a:ext uri="{FF2B5EF4-FFF2-40B4-BE49-F238E27FC236}">
                <a16:creationId xmlns:a16="http://schemas.microsoft.com/office/drawing/2014/main" id="{45149B93-99AB-C498-8CD6-0EEDB45383B4}"/>
              </a:ext>
            </a:extLst>
          </p:cNvPr>
          <p:cNvSpPr/>
          <p:nvPr userDrawn="1"/>
        </p:nvSpPr>
        <p:spPr>
          <a:xfrm>
            <a:off x="5951984" y="356669"/>
            <a:ext cx="48005" cy="6144664"/>
          </a:xfrm>
          <a:prstGeom prst="line">
            <a:avLst/>
          </a:prstGeom>
          <a:ln w="28575" cap="flat" cmpd="sng" algn="ctr">
            <a:solidFill>
              <a:schemeClr val="dk1"/>
            </a:solidFill>
            <a:prstDash val="solid"/>
            <a:miter lim="800000"/>
            <a:headEnd type="arrow"/>
            <a:tailEnd type="arrow"/>
          </a:ln>
        </p:spPr>
        <p:style>
          <a:lnRef idx="1">
            <a:schemeClr val="dk1"/>
          </a:lnRef>
          <a:fillRef idx="0">
            <a:schemeClr val="dk1"/>
          </a:fillRef>
          <a:effectRef idx="0">
            <a:schemeClr val="dk1"/>
          </a:effectRef>
          <a:fontRef idx="minor">
            <a:schemeClr val="tx1"/>
          </a:fontRef>
        </p:style>
      </p:sp>
      <p:sp>
        <p:nvSpPr>
          <p:cNvPr id="4" name="直線 26">
            <a:extLst>
              <a:ext uri="{FF2B5EF4-FFF2-40B4-BE49-F238E27FC236}">
                <a16:creationId xmlns:a16="http://schemas.microsoft.com/office/drawing/2014/main" id="{C3A35B05-1601-4915-3B71-D15C7590AF04}"/>
              </a:ext>
            </a:extLst>
          </p:cNvPr>
          <p:cNvSpPr/>
          <p:nvPr userDrawn="1"/>
        </p:nvSpPr>
        <p:spPr>
          <a:xfrm rot="-5400000" flipH="1">
            <a:off x="6072005" y="-1923591"/>
            <a:ext cx="1" cy="10705187"/>
          </a:xfrm>
          <a:prstGeom prst="line">
            <a:avLst/>
          </a:prstGeom>
          <a:ln w="28575" cap="flat" cmpd="sng" algn="ctr">
            <a:solidFill>
              <a:schemeClr val="dk1"/>
            </a:solidFill>
            <a:prstDash val="solid"/>
            <a:miter lim="800000"/>
            <a:headEnd type="arrow"/>
            <a:tailEnd type="arrow"/>
          </a:ln>
        </p:spPr>
        <p:style>
          <a:lnRef idx="1">
            <a:schemeClr val="dk1"/>
          </a:lnRef>
          <a:fillRef idx="0">
            <a:schemeClr val="dk1"/>
          </a:fillRef>
          <a:effectRef idx="0">
            <a:schemeClr val="dk1"/>
          </a:effectRef>
          <a:fontRef idx="minor">
            <a:schemeClr val="tx1"/>
          </a:fontRef>
        </p:style>
      </p:sp>
      <p:sp>
        <p:nvSpPr>
          <p:cNvPr id="5" name="テキスト ボックス 4">
            <a:extLst>
              <a:ext uri="{FF2B5EF4-FFF2-40B4-BE49-F238E27FC236}">
                <a16:creationId xmlns:a16="http://schemas.microsoft.com/office/drawing/2014/main" id="{E6F0A387-A8D0-B422-A9C3-A642E7430B5F}"/>
              </a:ext>
            </a:extLst>
          </p:cNvPr>
          <p:cNvSpPr txBox="1"/>
          <p:nvPr userDrawn="1"/>
        </p:nvSpPr>
        <p:spPr>
          <a:xfrm>
            <a:off x="10187" y="-1227517"/>
            <a:ext cx="12470523" cy="1200329"/>
          </a:xfrm>
          <a:prstGeom prst="rect">
            <a:avLst/>
          </a:prstGeom>
          <a:noFill/>
        </p:spPr>
        <p:txBody>
          <a:bodyPr wrap="square">
            <a:spAutoFit/>
          </a:bodyPr>
          <a:lstStyle/>
          <a:p>
            <a:r>
              <a:rPr lang="ja-JP" altLang="en-US" sz="2400"/>
              <a:t>座標軸は「比較する」 「順序付ける」ことを助けてくれます。</a:t>
            </a:r>
            <a:br>
              <a:rPr lang="ja-JP" altLang="en-US" sz="2400"/>
            </a:br>
            <a:r>
              <a:rPr lang="ja-JP" altLang="en-US" sz="2400"/>
              <a:t>物事を二つの軸で整理するときに使います。意見の位置付けを明確にすることができます。</a:t>
            </a:r>
            <a:br>
              <a:rPr lang="ja-JP" altLang="en-US" sz="2400"/>
            </a:br>
            <a:r>
              <a:rPr lang="ja-JP" altLang="en-US" sz="2400"/>
              <a:t>一つの軸だけで使う場合、「網引きチャート」と呼ばれます。</a:t>
            </a:r>
          </a:p>
        </p:txBody>
      </p:sp>
    </p:spTree>
    <p:extLst>
      <p:ext uri="{BB962C8B-B14F-4D97-AF65-F5344CB8AC3E}">
        <p14:creationId xmlns:p14="http://schemas.microsoft.com/office/powerpoint/2010/main" val="1467908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ダイヤモンドランキング（比較、順序付け）">
    <p:spTree>
      <p:nvGrpSpPr>
        <p:cNvPr id="1" name=""/>
        <p:cNvGrpSpPr/>
        <p:nvPr/>
      </p:nvGrpSpPr>
      <p:grpSpPr>
        <a:xfrm>
          <a:off x="0" y="0"/>
          <a:ext cx="0" cy="0"/>
          <a:chOff x="0" y="0"/>
          <a:chExt cx="0" cy="0"/>
        </a:xfrm>
      </p:grpSpPr>
      <p:sp>
        <p:nvSpPr>
          <p:cNvPr id="3" name="フローチャート: 判断 2">
            <a:extLst>
              <a:ext uri="{FF2B5EF4-FFF2-40B4-BE49-F238E27FC236}">
                <a16:creationId xmlns:a16="http://schemas.microsoft.com/office/drawing/2014/main" id="{38972C51-193F-16BC-F450-B0BB9B6594D2}"/>
              </a:ext>
            </a:extLst>
          </p:cNvPr>
          <p:cNvSpPr/>
          <p:nvPr userDrawn="1"/>
        </p:nvSpPr>
        <p:spPr>
          <a:xfrm>
            <a:off x="935427" y="158498"/>
            <a:ext cx="10321147" cy="6541005"/>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4" name="テキスト ボックス 3">
            <a:extLst>
              <a:ext uri="{FF2B5EF4-FFF2-40B4-BE49-F238E27FC236}">
                <a16:creationId xmlns:a16="http://schemas.microsoft.com/office/drawing/2014/main" id="{2919DB77-4BE4-EB42-EB40-17A29A460EE3}"/>
              </a:ext>
            </a:extLst>
          </p:cNvPr>
          <p:cNvSpPr txBox="1"/>
          <p:nvPr userDrawn="1"/>
        </p:nvSpPr>
        <p:spPr>
          <a:xfrm>
            <a:off x="96011" y="-853076"/>
            <a:ext cx="12095989" cy="830997"/>
          </a:xfrm>
          <a:prstGeom prst="rect">
            <a:avLst/>
          </a:prstGeom>
          <a:noFill/>
        </p:spPr>
        <p:txBody>
          <a:bodyPr wrap="square">
            <a:spAutoFit/>
          </a:bodyPr>
          <a:lstStyle/>
          <a:p>
            <a:r>
              <a:rPr lang="ja-JP" altLang="en-US" sz="2400"/>
              <a:t>ダイアモンドランキングは「比較する」「順序付ける」ことを助けてくれます。</a:t>
            </a:r>
            <a:br>
              <a:rPr lang="ja-JP" altLang="en-US" sz="2400"/>
            </a:br>
            <a:r>
              <a:rPr lang="ja-JP" altLang="en-US" sz="2400"/>
              <a:t>複数のアイデアに優先順位をつけるときに使います。</a:t>
            </a:r>
          </a:p>
        </p:txBody>
      </p:sp>
    </p:spTree>
    <p:extLst>
      <p:ext uri="{BB962C8B-B14F-4D97-AF65-F5344CB8AC3E}">
        <p14:creationId xmlns:p14="http://schemas.microsoft.com/office/powerpoint/2010/main" val="71500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データチャート（比較、理由付け）">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FBCA27DE-9F38-0ACA-AB84-9FC332FCD06A}"/>
              </a:ext>
            </a:extLst>
          </p:cNvPr>
          <p:cNvGraphicFramePr>
            <a:graphicFrameLocks/>
          </p:cNvGraphicFramePr>
          <p:nvPr userDrawn="1">
            <p:extLst>
              <p:ext uri="{D42A27DB-BD31-4B8C-83A1-F6EECF244321}">
                <p14:modId xmlns:p14="http://schemas.microsoft.com/office/powerpoint/2010/main" val="2454820070"/>
              </p:ext>
            </p:extLst>
          </p:nvPr>
        </p:nvGraphicFramePr>
        <p:xfrm>
          <a:off x="911425" y="500675"/>
          <a:ext cx="10609178" cy="6137893"/>
        </p:xfrm>
        <a:graphic>
          <a:graphicData uri="http://schemas.openxmlformats.org/drawingml/2006/table">
            <a:tbl>
              <a:tblPr firstRow="1" bandRow="1">
                <a:tableStyleId>{5940675A-B579-460E-94D1-54222C63F5DA}</a:tableStyleId>
              </a:tblPr>
              <a:tblGrid>
                <a:gridCol w="720080">
                  <a:extLst>
                    <a:ext uri="{9D8B030D-6E8A-4147-A177-3AD203B41FA5}">
                      <a16:colId xmlns:a16="http://schemas.microsoft.com/office/drawing/2014/main" val="3429135312"/>
                    </a:ext>
                  </a:extLst>
                </a:gridCol>
                <a:gridCol w="1680187">
                  <a:extLst>
                    <a:ext uri="{9D8B030D-6E8A-4147-A177-3AD203B41FA5}">
                      <a16:colId xmlns:a16="http://schemas.microsoft.com/office/drawing/2014/main" val="3895177779"/>
                    </a:ext>
                  </a:extLst>
                </a:gridCol>
                <a:gridCol w="2736304">
                  <a:extLst>
                    <a:ext uri="{9D8B030D-6E8A-4147-A177-3AD203B41FA5}">
                      <a16:colId xmlns:a16="http://schemas.microsoft.com/office/drawing/2014/main" val="4049038640"/>
                    </a:ext>
                  </a:extLst>
                </a:gridCol>
                <a:gridCol w="2736303">
                  <a:extLst>
                    <a:ext uri="{9D8B030D-6E8A-4147-A177-3AD203B41FA5}">
                      <a16:colId xmlns:a16="http://schemas.microsoft.com/office/drawing/2014/main" val="597305596"/>
                    </a:ext>
                  </a:extLst>
                </a:gridCol>
                <a:gridCol w="2736304">
                  <a:extLst>
                    <a:ext uri="{9D8B030D-6E8A-4147-A177-3AD203B41FA5}">
                      <a16:colId xmlns:a16="http://schemas.microsoft.com/office/drawing/2014/main" val="4166809153"/>
                    </a:ext>
                  </a:extLst>
                </a:gridCol>
              </a:tblGrid>
              <a:tr h="768085">
                <a:tc rowSpan="2" gridSpan="2">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hMerge="1">
                  <a:txBody>
                    <a:bodyPr/>
                    <a:lstStyle/>
                    <a:p>
                      <a:endParaRPr kumimoji="1" lang="ja-JP" altLang="en-US"/>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gridSpan="3">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56523130"/>
                  </a:ext>
                </a:extLst>
              </a:tr>
              <a:tr h="897189">
                <a:tc gridSpan="2" vMerge="1">
                  <a:txBody>
                    <a:bodyPr/>
                    <a:lstStyle/>
                    <a:p>
                      <a:endParaRPr kumimoji="1" lang="ja-JP" altLang="en-US"/>
                    </a:p>
                  </a:txBody>
                  <a:tcPr/>
                </a:tc>
                <a:tc hMerge="1" vMerge="1">
                  <a:txBody>
                    <a:bodyPr/>
                    <a:lstStyle/>
                    <a:p>
                      <a:endParaRPr kumimoji="1" lang="ja-JP" altLang="en-US"/>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7924800"/>
                  </a:ext>
                </a:extLst>
              </a:tr>
              <a:tr h="1490873">
                <a:tc rowSpan="3">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437493"/>
                  </a:ext>
                </a:extLst>
              </a:tr>
              <a:tr h="1490873">
                <a:tc vMerge="1">
                  <a:txBody>
                    <a:bodyPr/>
                    <a:lstStyle/>
                    <a:p>
                      <a:endParaRPr kumimoji="1" lang="ja-JP" altLang="en-US"/>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3582"/>
                  </a:ext>
                </a:extLst>
              </a:tr>
              <a:tr h="1490873">
                <a:tc vMerge="1">
                  <a:txBody>
                    <a:bodyPr/>
                    <a:lstStyle/>
                    <a:p>
                      <a:endParaRPr kumimoji="1" lang="ja-JP" altLang="en-US"/>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sz="2400"/>
                    </a:p>
                  </a:txBody>
                  <a:tcPr marL="121920" marR="121920" marT="60960" marB="6096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210777"/>
                  </a:ext>
                </a:extLst>
              </a:tr>
            </a:tbl>
          </a:graphicData>
        </a:graphic>
      </p:graphicFrame>
      <p:sp>
        <p:nvSpPr>
          <p:cNvPr id="4" name="テキスト ボックス 3">
            <a:extLst>
              <a:ext uri="{FF2B5EF4-FFF2-40B4-BE49-F238E27FC236}">
                <a16:creationId xmlns:a16="http://schemas.microsoft.com/office/drawing/2014/main" id="{9B23D185-60C6-F12D-7330-E738A1E51E32}"/>
              </a:ext>
            </a:extLst>
          </p:cNvPr>
          <p:cNvSpPr txBox="1"/>
          <p:nvPr userDrawn="1"/>
        </p:nvSpPr>
        <p:spPr>
          <a:xfrm>
            <a:off x="0" y="-1231107"/>
            <a:ext cx="12240005" cy="1200329"/>
          </a:xfrm>
          <a:prstGeom prst="rect">
            <a:avLst/>
          </a:prstGeom>
          <a:noFill/>
        </p:spPr>
        <p:txBody>
          <a:bodyPr wrap="square">
            <a:spAutoFit/>
          </a:bodyPr>
          <a:lstStyle/>
          <a:p>
            <a:r>
              <a:rPr lang="ja-JP" altLang="en-US" sz="2400"/>
              <a:t>データチャートは「比較する」「理由付ける」ことを助けてくれます。</a:t>
            </a:r>
            <a:br>
              <a:rPr lang="ja-JP" altLang="en-US" sz="2400"/>
            </a:br>
            <a:r>
              <a:rPr lang="ja-JP" altLang="en-US" sz="2400"/>
              <a:t>複数の情報源から集めた情報を、複数の視点で整理します。</a:t>
            </a:r>
            <a:br>
              <a:rPr lang="ja-JP" altLang="en-US" sz="2400"/>
            </a:br>
            <a:r>
              <a:rPr lang="ja-JP" altLang="en-US" sz="2400"/>
              <a:t>異なる視点を比較するときに役立ちます。</a:t>
            </a:r>
          </a:p>
        </p:txBody>
      </p:sp>
    </p:spTree>
    <p:extLst>
      <p:ext uri="{BB962C8B-B14F-4D97-AF65-F5344CB8AC3E}">
        <p14:creationId xmlns:p14="http://schemas.microsoft.com/office/powerpoint/2010/main" val="81058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イメージマップ（関連付け（広げる））">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DC8B460-6EC6-8123-CF82-D614A445C5D7}"/>
              </a:ext>
            </a:extLst>
          </p:cNvPr>
          <p:cNvSpPr txBox="1"/>
          <p:nvPr userDrawn="1"/>
        </p:nvSpPr>
        <p:spPr>
          <a:xfrm>
            <a:off x="0" y="-1231107"/>
            <a:ext cx="12192000" cy="1200329"/>
          </a:xfrm>
          <a:prstGeom prst="rect">
            <a:avLst/>
          </a:prstGeom>
          <a:noFill/>
        </p:spPr>
        <p:txBody>
          <a:bodyPr wrap="square">
            <a:spAutoFit/>
          </a:bodyPr>
          <a:lstStyle/>
          <a:p>
            <a:r>
              <a:rPr lang="ja-JP" altLang="en-US" sz="2400"/>
              <a:t>イメージマップは「広げる」ことを助けてくれます。</a:t>
            </a:r>
            <a:br>
              <a:rPr lang="ja-JP" altLang="en-US" sz="2400"/>
            </a:br>
            <a:r>
              <a:rPr lang="ja-JP" altLang="en-US" sz="2400"/>
              <a:t>中心においた言葉（中心語）から外側に連想を広げていきます。</a:t>
            </a:r>
            <a:br>
              <a:rPr lang="ja-JP" altLang="en-US" sz="2400"/>
            </a:br>
            <a:r>
              <a:rPr lang="ja-JP" altLang="en-US" sz="2400"/>
              <a:t>中心語とは結びつかないようなアイデアを生み出すことができます。</a:t>
            </a:r>
          </a:p>
        </p:txBody>
      </p:sp>
      <p:sp>
        <p:nvSpPr>
          <p:cNvPr id="2" name="楕円 1">
            <a:extLst>
              <a:ext uri="{FF2B5EF4-FFF2-40B4-BE49-F238E27FC236}">
                <a16:creationId xmlns:a16="http://schemas.microsoft.com/office/drawing/2014/main" id="{089CE1F3-D6DD-6AE3-52B8-8E9BDD53FC4A}"/>
              </a:ext>
            </a:extLst>
          </p:cNvPr>
          <p:cNvSpPr/>
          <p:nvPr userDrawn="1"/>
        </p:nvSpPr>
        <p:spPr>
          <a:xfrm>
            <a:off x="4607835" y="2420888"/>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4" name="楕円 3">
            <a:extLst>
              <a:ext uri="{FF2B5EF4-FFF2-40B4-BE49-F238E27FC236}">
                <a16:creationId xmlns:a16="http://schemas.microsoft.com/office/drawing/2014/main" id="{3AE3E13D-22E7-90FA-753F-537BB7ABEEC0}"/>
              </a:ext>
            </a:extLst>
          </p:cNvPr>
          <p:cNvSpPr/>
          <p:nvPr userDrawn="1"/>
        </p:nvSpPr>
        <p:spPr>
          <a:xfrm>
            <a:off x="3022874" y="4841774"/>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5" name="楕円 4">
            <a:extLst>
              <a:ext uri="{FF2B5EF4-FFF2-40B4-BE49-F238E27FC236}">
                <a16:creationId xmlns:a16="http://schemas.microsoft.com/office/drawing/2014/main" id="{1FBE3A04-AF13-4813-DD57-5CDC6EE62E31}"/>
              </a:ext>
            </a:extLst>
          </p:cNvPr>
          <p:cNvSpPr/>
          <p:nvPr userDrawn="1"/>
        </p:nvSpPr>
        <p:spPr>
          <a:xfrm>
            <a:off x="8356533" y="2438107"/>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6" name="楕円 5">
            <a:extLst>
              <a:ext uri="{FF2B5EF4-FFF2-40B4-BE49-F238E27FC236}">
                <a16:creationId xmlns:a16="http://schemas.microsoft.com/office/drawing/2014/main" id="{C0DA46E3-1654-AF64-2DA4-5C4E16C73854}"/>
              </a:ext>
            </a:extLst>
          </p:cNvPr>
          <p:cNvSpPr/>
          <p:nvPr userDrawn="1"/>
        </p:nvSpPr>
        <p:spPr>
          <a:xfrm>
            <a:off x="6533701" y="135890"/>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7" name="楕円 6">
            <a:extLst>
              <a:ext uri="{FF2B5EF4-FFF2-40B4-BE49-F238E27FC236}">
                <a16:creationId xmlns:a16="http://schemas.microsoft.com/office/drawing/2014/main" id="{86B9C19D-AEC5-15C8-6CB1-45E008CAF9D8}"/>
              </a:ext>
            </a:extLst>
          </p:cNvPr>
          <p:cNvSpPr/>
          <p:nvPr userDrawn="1"/>
        </p:nvSpPr>
        <p:spPr>
          <a:xfrm>
            <a:off x="2853056" y="121622"/>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8" name="楕円 7">
            <a:extLst>
              <a:ext uri="{FF2B5EF4-FFF2-40B4-BE49-F238E27FC236}">
                <a16:creationId xmlns:a16="http://schemas.microsoft.com/office/drawing/2014/main" id="{AD2E972A-FBBF-D647-6659-549ED1851CE9}"/>
              </a:ext>
            </a:extLst>
          </p:cNvPr>
          <p:cNvSpPr/>
          <p:nvPr userDrawn="1"/>
        </p:nvSpPr>
        <p:spPr>
          <a:xfrm>
            <a:off x="834480" y="2420887"/>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9" name="楕円 8">
            <a:extLst>
              <a:ext uri="{FF2B5EF4-FFF2-40B4-BE49-F238E27FC236}">
                <a16:creationId xmlns:a16="http://schemas.microsoft.com/office/drawing/2014/main" id="{2FF26591-F54D-7CDE-9544-BB627F797EA4}"/>
              </a:ext>
            </a:extLst>
          </p:cNvPr>
          <p:cNvSpPr/>
          <p:nvPr userDrawn="1"/>
        </p:nvSpPr>
        <p:spPr>
          <a:xfrm>
            <a:off x="6645639" y="4841774"/>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cxnSp>
        <p:nvCxnSpPr>
          <p:cNvPr id="11" name="直線コネクタ 10">
            <a:extLst>
              <a:ext uri="{FF2B5EF4-FFF2-40B4-BE49-F238E27FC236}">
                <a16:creationId xmlns:a16="http://schemas.microsoft.com/office/drawing/2014/main" id="{99700465-149E-E216-4BFA-38C18CAA009D}"/>
              </a:ext>
            </a:extLst>
          </p:cNvPr>
          <p:cNvCxnSpPr>
            <a:cxnSpLocks/>
          </p:cNvCxnSpPr>
          <p:nvPr userDrawn="1"/>
        </p:nvCxnSpPr>
        <p:spPr>
          <a:xfrm>
            <a:off x="4831439" y="1895703"/>
            <a:ext cx="458520" cy="661178"/>
          </a:xfrm>
          <a:prstGeom prst="line">
            <a:avLst/>
          </a:prstGeom>
        </p:spPr>
        <p:style>
          <a:lnRef idx="1">
            <a:schemeClr val="dk1"/>
          </a:lnRef>
          <a:fillRef idx="0">
            <a:schemeClr val="dk1"/>
          </a:fillRef>
          <a:effectRef idx="0">
            <a:schemeClr val="dk1"/>
          </a:effectRef>
          <a:fontRef idx="minor">
            <a:schemeClr val="tx1"/>
          </a:fontRef>
        </p:style>
      </p:cxnSp>
      <p:cxnSp>
        <p:nvCxnSpPr>
          <p:cNvPr id="13" name="直線コネクタ 12">
            <a:extLst>
              <a:ext uri="{FF2B5EF4-FFF2-40B4-BE49-F238E27FC236}">
                <a16:creationId xmlns:a16="http://schemas.microsoft.com/office/drawing/2014/main" id="{42712263-3D80-6680-5CF9-24D8DD19B289}"/>
              </a:ext>
            </a:extLst>
          </p:cNvPr>
          <p:cNvCxnSpPr>
            <a:cxnSpLocks/>
          </p:cNvCxnSpPr>
          <p:nvPr userDrawn="1"/>
        </p:nvCxnSpPr>
        <p:spPr>
          <a:xfrm flipH="1">
            <a:off x="4968243" y="4188178"/>
            <a:ext cx="578119" cy="707254"/>
          </a:xfrm>
          <a:prstGeom prst="line">
            <a:avLst/>
          </a:prstGeom>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4B6F611E-847D-D05B-FA3E-49F7A6C094E1}"/>
              </a:ext>
            </a:extLst>
          </p:cNvPr>
          <p:cNvCxnSpPr>
            <a:cxnSpLocks/>
            <a:endCxn id="2" idx="2"/>
          </p:cNvCxnSpPr>
          <p:nvPr userDrawn="1"/>
        </p:nvCxnSpPr>
        <p:spPr>
          <a:xfrm>
            <a:off x="3810811" y="3326950"/>
            <a:ext cx="797024" cy="6040"/>
          </a:xfrm>
          <a:prstGeom prst="line">
            <a:avLst/>
          </a:prstGeom>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EA694869-3F54-123E-B77B-AA76CE26E92A}"/>
              </a:ext>
            </a:extLst>
          </p:cNvPr>
          <p:cNvCxnSpPr>
            <a:cxnSpLocks/>
          </p:cNvCxnSpPr>
          <p:nvPr userDrawn="1"/>
        </p:nvCxnSpPr>
        <p:spPr>
          <a:xfrm>
            <a:off x="6793227" y="4124985"/>
            <a:ext cx="512962" cy="879017"/>
          </a:xfrm>
          <a:prstGeom prst="line">
            <a:avLst/>
          </a:prstGeom>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EA152D3C-4307-2092-BE37-344561ECEAD9}"/>
              </a:ext>
            </a:extLst>
          </p:cNvPr>
          <p:cNvCxnSpPr>
            <a:cxnSpLocks/>
          </p:cNvCxnSpPr>
          <p:nvPr userDrawn="1"/>
        </p:nvCxnSpPr>
        <p:spPr>
          <a:xfrm>
            <a:off x="7584166" y="3316351"/>
            <a:ext cx="797024" cy="6040"/>
          </a:xfrm>
          <a:prstGeom prst="line">
            <a:avLst/>
          </a:prstGeom>
        </p:spPr>
        <p:style>
          <a:lnRef idx="1">
            <a:schemeClr val="dk1"/>
          </a:lnRef>
          <a:fillRef idx="0">
            <a:schemeClr val="dk1"/>
          </a:fillRef>
          <a:effectRef idx="0">
            <a:schemeClr val="dk1"/>
          </a:effectRef>
          <a:fontRef idx="minor">
            <a:schemeClr val="tx1"/>
          </a:fontRef>
        </p:style>
      </p:cxnSp>
      <p:cxnSp>
        <p:nvCxnSpPr>
          <p:cNvPr id="2053" name="直線コネクタ 2052">
            <a:extLst>
              <a:ext uri="{FF2B5EF4-FFF2-40B4-BE49-F238E27FC236}">
                <a16:creationId xmlns:a16="http://schemas.microsoft.com/office/drawing/2014/main" id="{41D39761-682C-E228-F97C-77C40768C5A2}"/>
              </a:ext>
            </a:extLst>
          </p:cNvPr>
          <p:cNvCxnSpPr>
            <a:cxnSpLocks/>
          </p:cNvCxnSpPr>
          <p:nvPr userDrawn="1"/>
        </p:nvCxnSpPr>
        <p:spPr>
          <a:xfrm flipH="1">
            <a:off x="6853107" y="1852768"/>
            <a:ext cx="458520" cy="66117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2520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イメージマップシンプル（関連付け（広げる））">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637F6806-40B5-3AF5-B4A6-D1E5ED11BD45}"/>
              </a:ext>
            </a:extLst>
          </p:cNvPr>
          <p:cNvSpPr/>
          <p:nvPr userDrawn="1"/>
        </p:nvSpPr>
        <p:spPr>
          <a:xfrm>
            <a:off x="4607835" y="2420888"/>
            <a:ext cx="2976331" cy="1824203"/>
          </a:xfrm>
          <a:prstGeom prst="ellipse">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400"/>
          </a:p>
        </p:txBody>
      </p:sp>
      <p:sp>
        <p:nvSpPr>
          <p:cNvPr id="2" name="テキスト ボックス 1">
            <a:extLst>
              <a:ext uri="{FF2B5EF4-FFF2-40B4-BE49-F238E27FC236}">
                <a16:creationId xmlns:a16="http://schemas.microsoft.com/office/drawing/2014/main" id="{3C1831DE-DD87-5C3D-9ED2-F8213189028F}"/>
              </a:ext>
            </a:extLst>
          </p:cNvPr>
          <p:cNvSpPr txBox="1"/>
          <p:nvPr userDrawn="1"/>
        </p:nvSpPr>
        <p:spPr>
          <a:xfrm>
            <a:off x="0" y="-1231107"/>
            <a:ext cx="12192000" cy="1200329"/>
          </a:xfrm>
          <a:prstGeom prst="rect">
            <a:avLst/>
          </a:prstGeom>
          <a:noFill/>
        </p:spPr>
        <p:txBody>
          <a:bodyPr wrap="square">
            <a:spAutoFit/>
          </a:bodyPr>
          <a:lstStyle/>
          <a:p>
            <a:r>
              <a:rPr lang="ja-JP" altLang="en-US" sz="2400"/>
              <a:t>イメージマップは「広げる」ことを助けてくれます。</a:t>
            </a:r>
            <a:br>
              <a:rPr lang="ja-JP" altLang="en-US" sz="2400"/>
            </a:br>
            <a:r>
              <a:rPr lang="ja-JP" altLang="en-US" sz="2400"/>
              <a:t>中心においた言葉（中心語）から外側に連想を広げていきます。</a:t>
            </a:r>
            <a:br>
              <a:rPr lang="ja-JP" altLang="en-US" sz="2400"/>
            </a:br>
            <a:r>
              <a:rPr lang="ja-JP" altLang="en-US" sz="2400"/>
              <a:t>中心語とは結びつかないようなアイデアを生み出すことができます。</a:t>
            </a:r>
          </a:p>
        </p:txBody>
      </p:sp>
    </p:spTree>
    <p:extLst>
      <p:ext uri="{BB962C8B-B14F-4D97-AF65-F5344CB8AC3E}">
        <p14:creationId xmlns:p14="http://schemas.microsoft.com/office/powerpoint/2010/main" val="168369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Yチャート（多面的・多角的、分類）">
    <p:spTree>
      <p:nvGrpSpPr>
        <p:cNvPr id="1" name=""/>
        <p:cNvGrpSpPr/>
        <p:nvPr/>
      </p:nvGrpSpPr>
      <p:grpSpPr>
        <a:xfrm>
          <a:off x="0" y="0"/>
          <a:ext cx="0" cy="0"/>
          <a:chOff x="0" y="0"/>
          <a:chExt cx="0" cy="0"/>
        </a:xfrm>
      </p:grpSpPr>
      <p:sp>
        <p:nvSpPr>
          <p:cNvPr id="2" name="直線 12">
            <a:extLst>
              <a:ext uri="{FF2B5EF4-FFF2-40B4-BE49-F238E27FC236}">
                <a16:creationId xmlns:a16="http://schemas.microsoft.com/office/drawing/2014/main" id="{A7194486-F619-2BFC-0647-18737E406662}"/>
              </a:ext>
            </a:extLst>
          </p:cNvPr>
          <p:cNvSpPr/>
          <p:nvPr userDrawn="1"/>
        </p:nvSpPr>
        <p:spPr>
          <a:xfrm>
            <a:off x="1" y="0"/>
            <a:ext cx="6098025" cy="4010683"/>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3" name="直線 15">
            <a:extLst>
              <a:ext uri="{FF2B5EF4-FFF2-40B4-BE49-F238E27FC236}">
                <a16:creationId xmlns:a16="http://schemas.microsoft.com/office/drawing/2014/main" id="{46BF6E35-C365-91D2-DF83-183D58B81330}"/>
              </a:ext>
            </a:extLst>
          </p:cNvPr>
          <p:cNvSpPr/>
          <p:nvPr userDrawn="1"/>
        </p:nvSpPr>
        <p:spPr>
          <a:xfrm>
            <a:off x="6096000" y="4013451"/>
            <a:ext cx="22117" cy="2845264"/>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4" name="直線 16">
            <a:extLst>
              <a:ext uri="{FF2B5EF4-FFF2-40B4-BE49-F238E27FC236}">
                <a16:creationId xmlns:a16="http://schemas.microsoft.com/office/drawing/2014/main" id="{59BAAD81-E5DD-516F-A150-4B705DB313FE}"/>
              </a:ext>
            </a:extLst>
          </p:cNvPr>
          <p:cNvSpPr/>
          <p:nvPr userDrawn="1"/>
        </p:nvSpPr>
        <p:spPr>
          <a:xfrm flipH="1">
            <a:off x="6100421" y="1"/>
            <a:ext cx="6091579" cy="4016376"/>
          </a:xfrm>
          <a:prstGeom prst="line">
            <a:avLst/>
          </a:prstGeom>
          <a:ln w="28575"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6" name="テキスト ボックス 5">
            <a:extLst>
              <a:ext uri="{FF2B5EF4-FFF2-40B4-BE49-F238E27FC236}">
                <a16:creationId xmlns:a16="http://schemas.microsoft.com/office/drawing/2014/main" id="{FA5B5F94-9280-60BE-8C4A-41A63C783FFA}"/>
              </a:ext>
            </a:extLst>
          </p:cNvPr>
          <p:cNvSpPr txBox="1"/>
          <p:nvPr userDrawn="1"/>
        </p:nvSpPr>
        <p:spPr>
          <a:xfrm>
            <a:off x="5275" y="-867469"/>
            <a:ext cx="11634275" cy="830997"/>
          </a:xfrm>
          <a:prstGeom prst="rect">
            <a:avLst/>
          </a:prstGeom>
          <a:noFill/>
        </p:spPr>
        <p:txBody>
          <a:bodyPr wrap="square">
            <a:spAutoFit/>
          </a:bodyPr>
          <a:lstStyle/>
          <a:p>
            <a:r>
              <a:rPr lang="en-US" altLang="ja-JP" sz="2400" dirty="0"/>
              <a:t>Y/X/W</a:t>
            </a:r>
            <a:r>
              <a:rPr lang="ja-JP" altLang="en-US" sz="2400" dirty="0"/>
              <a:t>チャートは「多面的・多角的に見る」「分類する」ことを助けてくれます。</a:t>
            </a:r>
            <a:br>
              <a:rPr lang="ja-JP" altLang="en-US" sz="2400" dirty="0"/>
            </a:br>
            <a:r>
              <a:rPr lang="en-US" altLang="ja-JP" sz="2400" dirty="0"/>
              <a:t>Y</a:t>
            </a:r>
            <a:r>
              <a:rPr lang="ja-JP" altLang="en-US" sz="2400" dirty="0"/>
              <a:t>チャートは</a:t>
            </a:r>
            <a:r>
              <a:rPr lang="en-US" altLang="ja-JP" sz="2400" dirty="0"/>
              <a:t>3</a:t>
            </a:r>
            <a:r>
              <a:rPr lang="ja-JP" altLang="en-US" sz="2400" dirty="0"/>
              <a:t>つ、</a:t>
            </a:r>
            <a:r>
              <a:rPr lang="en-US" altLang="ja-JP" sz="2400" dirty="0"/>
              <a:t>X</a:t>
            </a:r>
            <a:r>
              <a:rPr lang="ja-JP" altLang="en-US" sz="2400" dirty="0"/>
              <a:t>チャートは</a:t>
            </a:r>
            <a:r>
              <a:rPr lang="en-US" altLang="ja-JP" sz="2400" dirty="0"/>
              <a:t>4</a:t>
            </a:r>
            <a:r>
              <a:rPr lang="ja-JP" altLang="en-US" sz="2400" dirty="0"/>
              <a:t>つ、</a:t>
            </a:r>
            <a:r>
              <a:rPr lang="en-US" altLang="ja-JP" sz="2400" dirty="0"/>
              <a:t>W</a:t>
            </a:r>
            <a:r>
              <a:rPr lang="ja-JP" altLang="en-US" sz="2400" dirty="0"/>
              <a:t>チャートは</a:t>
            </a:r>
            <a:r>
              <a:rPr lang="en-US" altLang="ja-JP" sz="2400" dirty="0"/>
              <a:t>5</a:t>
            </a:r>
            <a:r>
              <a:rPr lang="ja-JP" altLang="en-US" sz="2400" dirty="0"/>
              <a:t>つの視点があります。</a:t>
            </a:r>
          </a:p>
        </p:txBody>
      </p:sp>
    </p:spTree>
    <p:extLst>
      <p:ext uri="{BB962C8B-B14F-4D97-AF65-F5344CB8AC3E}">
        <p14:creationId xmlns:p14="http://schemas.microsoft.com/office/powerpoint/2010/main" val="3099233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005591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79" r:id="rId18"/>
    <p:sldLayoutId id="2147483668" r:id="rId19"/>
    <p:sldLayoutId id="2147483669" r:id="rId20"/>
    <p:sldLayoutId id="2147483670" r:id="rId21"/>
    <p:sldLayoutId id="2147483671" r:id="rId22"/>
    <p:sldLayoutId id="2147483672" r:id="rId23"/>
    <p:sldLayoutId id="2147483673" r:id="rId24"/>
    <p:sldLayoutId id="2147483675" r:id="rId25"/>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2E3B7DC-2C92-C30A-4ED1-CA374B8DD2FC}"/>
              </a:ext>
            </a:extLst>
          </p:cNvPr>
          <p:cNvPicPr>
            <a:picLocks noChangeAspect="1"/>
          </p:cNvPicPr>
          <p:nvPr/>
        </p:nvPicPr>
        <p:blipFill>
          <a:blip r:embed="rId2"/>
          <a:stretch>
            <a:fillRect/>
          </a:stretch>
        </p:blipFill>
        <p:spPr>
          <a:xfrm>
            <a:off x="1019344" y="3269295"/>
            <a:ext cx="3747771" cy="2085716"/>
          </a:xfrm>
          <a:prstGeom prst="rect">
            <a:avLst/>
          </a:prstGeom>
        </p:spPr>
      </p:pic>
      <p:sp>
        <p:nvSpPr>
          <p:cNvPr id="2" name="テキスト ボックス 1">
            <a:extLst>
              <a:ext uri="{FF2B5EF4-FFF2-40B4-BE49-F238E27FC236}">
                <a16:creationId xmlns:a16="http://schemas.microsoft.com/office/drawing/2014/main" id="{EF2BC5A8-833F-AF1F-61E9-EE03A3BE56A9}"/>
              </a:ext>
            </a:extLst>
          </p:cNvPr>
          <p:cNvSpPr txBox="1"/>
          <p:nvPr/>
        </p:nvSpPr>
        <p:spPr>
          <a:xfrm>
            <a:off x="100678" y="-61968"/>
            <a:ext cx="11700639" cy="2472152"/>
          </a:xfrm>
          <a:prstGeom prst="rect">
            <a:avLst/>
          </a:prstGeom>
          <a:noFill/>
        </p:spPr>
        <p:txBody>
          <a:bodyPr wrap="none" rtlCol="0">
            <a:spAutoFit/>
          </a:bodyPr>
          <a:lstStyle/>
          <a:p>
            <a:r>
              <a:rPr lang="ja-JP" altLang="en-US" sz="3600" b="1" dirty="0">
                <a:latin typeface="HGP創英角ﾎﾟｯﾌﾟ体" panose="040B0A00000000000000" pitchFamily="50" charset="-128"/>
                <a:ea typeface="HGP創英角ﾎﾟｯﾌﾟ体" panose="040B0A00000000000000" pitchFamily="50" charset="-128"/>
              </a:rPr>
              <a:t>シンキングツール　テンプレート</a:t>
            </a:r>
            <a:endParaRPr lang="en-US" altLang="ja-JP" sz="1600" dirty="0">
              <a:latin typeface="HGP創英角ﾎﾟｯﾌﾟ体" panose="040B0A00000000000000" pitchFamily="50" charset="-128"/>
              <a:ea typeface="HGP創英角ﾎﾟｯﾌﾟ体" panose="040B0A00000000000000" pitchFamily="50" charset="-128"/>
            </a:endParaRPr>
          </a:p>
          <a:p>
            <a:r>
              <a:rPr lang="ja-JP" altLang="en-US" sz="2133" dirty="0">
                <a:latin typeface="HGP創英角ﾎﾟｯﾌﾟ体" panose="040B0A00000000000000" pitchFamily="50" charset="-128"/>
                <a:ea typeface="HGP創英角ﾎﾟｯﾌﾟ体" panose="040B0A00000000000000" pitchFamily="50" charset="-128"/>
              </a:rPr>
              <a:t>シンキングツールは</a:t>
            </a:r>
            <a:r>
              <a:rPr lang="ja-JP" altLang="en-US" sz="2133" b="1" u="sng" dirty="0">
                <a:solidFill>
                  <a:schemeClr val="accent2">
                    <a:lumMod val="75000"/>
                  </a:schemeClr>
                </a:solidFill>
                <a:latin typeface="HGP創英角ﾎﾟｯﾌﾟ体" panose="040B0A00000000000000" pitchFamily="50" charset="-128"/>
                <a:ea typeface="HGP創英角ﾎﾟｯﾌﾟ体" panose="040B0A00000000000000" pitchFamily="50" charset="-128"/>
              </a:rPr>
              <a:t>考えるための道具</a:t>
            </a:r>
            <a:r>
              <a:rPr lang="ja-JP" altLang="en-US" sz="2133" dirty="0">
                <a:latin typeface="HGP創英角ﾎﾟｯﾌﾟ体" panose="040B0A00000000000000" pitchFamily="50" charset="-128"/>
                <a:ea typeface="HGP創英角ﾎﾟｯﾌﾟ体" panose="040B0A00000000000000" pitchFamily="50" charset="-128"/>
              </a:rPr>
              <a:t>、</a:t>
            </a:r>
            <a:r>
              <a:rPr lang="ja-JP" altLang="en-US" sz="2133" b="1" u="sng" dirty="0">
                <a:solidFill>
                  <a:schemeClr val="accent2">
                    <a:lumMod val="75000"/>
                  </a:schemeClr>
                </a:solidFill>
                <a:latin typeface="HGP創英角ﾎﾟｯﾌﾟ体" panose="040B0A00000000000000" pitchFamily="50" charset="-128"/>
                <a:ea typeface="HGP創英角ﾎﾟｯﾌﾟ体" panose="040B0A00000000000000" pitchFamily="50" charset="-128"/>
              </a:rPr>
              <a:t>思考のメモ</a:t>
            </a:r>
            <a:r>
              <a:rPr lang="ja-JP" altLang="en-US" sz="2133" dirty="0">
                <a:latin typeface="HGP創英角ﾎﾟｯﾌﾟ体" panose="040B0A00000000000000" pitchFamily="50" charset="-128"/>
                <a:ea typeface="HGP創英角ﾎﾟｯﾌﾟ体" panose="040B0A00000000000000" pitchFamily="50" charset="-128"/>
              </a:rPr>
              <a:t>です。つまり、</a:t>
            </a:r>
            <a:r>
              <a:rPr lang="ja-JP" altLang="en-US" sz="2133" b="1" u="sng" dirty="0">
                <a:solidFill>
                  <a:schemeClr val="accent2">
                    <a:lumMod val="75000"/>
                  </a:schemeClr>
                </a:solidFill>
                <a:latin typeface="HGP創英角ﾎﾟｯﾌﾟ体" panose="040B0A00000000000000" pitchFamily="50" charset="-128"/>
                <a:ea typeface="HGP創英角ﾎﾟｯﾌﾟ体" panose="040B0A00000000000000" pitchFamily="50" charset="-128"/>
              </a:rPr>
              <a:t>自分の考えをつくり出す</a:t>
            </a:r>
            <a:r>
              <a:rPr lang="ja-JP" altLang="en-US" sz="2133" dirty="0">
                <a:latin typeface="HGP創英角ﾎﾟｯﾌﾟ体" panose="040B0A00000000000000" pitchFamily="50" charset="-128"/>
                <a:ea typeface="HGP創英角ﾎﾟｯﾌﾟ体" panose="040B0A00000000000000" pitchFamily="50" charset="-128"/>
              </a:rPr>
              <a:t>ことを</a:t>
            </a:r>
            <a:endParaRPr lang="en-US" altLang="ja-JP" sz="2133" dirty="0">
              <a:latin typeface="HGP創英角ﾎﾟｯﾌﾟ体" panose="040B0A00000000000000" pitchFamily="50" charset="-128"/>
              <a:ea typeface="HGP創英角ﾎﾟｯﾌﾟ体" panose="040B0A00000000000000" pitchFamily="50" charset="-128"/>
            </a:endParaRPr>
          </a:p>
          <a:p>
            <a:r>
              <a:rPr lang="ja-JP" altLang="en-US" sz="2133" dirty="0">
                <a:latin typeface="HGP創英角ﾎﾟｯﾌﾟ体" panose="040B0A00000000000000" pitchFamily="50" charset="-128"/>
                <a:ea typeface="HGP創英角ﾎﾟｯﾌﾟ体" panose="040B0A00000000000000" pitchFamily="50" charset="-128"/>
              </a:rPr>
              <a:t>目的として</a:t>
            </a:r>
            <a:r>
              <a:rPr lang="ja-JP" altLang="en-US" sz="2133" b="1" dirty="0">
                <a:solidFill>
                  <a:schemeClr val="accent2">
                    <a:lumMod val="75000"/>
                  </a:schemeClr>
                </a:solidFill>
                <a:latin typeface="HGP創英角ﾎﾟｯﾌﾟ体" panose="040B0A00000000000000" pitchFamily="50" charset="-128"/>
                <a:ea typeface="HGP創英角ﾎﾟｯﾌﾟ体" panose="040B0A00000000000000" pitchFamily="50" charset="-128"/>
              </a:rPr>
              <a:t>シンキングツール</a:t>
            </a:r>
            <a:r>
              <a:rPr lang="ja-JP" altLang="en-US" sz="2133" dirty="0">
                <a:latin typeface="HGP創英角ﾎﾟｯﾌﾟ体" panose="040B0A00000000000000" pitchFamily="50" charset="-128"/>
                <a:ea typeface="HGP創英角ﾎﾟｯﾌﾟ体" panose="040B0A00000000000000" pitchFamily="50" charset="-128"/>
              </a:rPr>
              <a:t>を使うことで、自分の考えが可視化され（見えるようになり）ます。</a:t>
            </a:r>
            <a:endParaRPr lang="en-US" altLang="ja-JP" sz="2133" dirty="0">
              <a:latin typeface="HGP創英角ﾎﾟｯﾌﾟ体" panose="040B0A00000000000000" pitchFamily="50" charset="-128"/>
              <a:ea typeface="HGP創英角ﾎﾟｯﾌﾟ体" panose="040B0A00000000000000" pitchFamily="50" charset="-128"/>
            </a:endParaRPr>
          </a:p>
          <a:p>
            <a:r>
              <a:rPr lang="ja-JP" altLang="en-US" sz="2133" dirty="0">
                <a:latin typeface="HGP創英角ﾎﾟｯﾌﾟ体" panose="040B0A00000000000000" pitchFamily="50" charset="-128"/>
                <a:ea typeface="HGP創英角ﾎﾟｯﾌﾟ体" panose="040B0A00000000000000" pitchFamily="50" charset="-128"/>
              </a:rPr>
              <a:t>シンキングツールで自分の考えをつくり出した後は、文章化したり、プレゼン資料にまとめたり、</a:t>
            </a:r>
            <a:endParaRPr lang="en-US" altLang="ja-JP" sz="2133" dirty="0">
              <a:latin typeface="HGP創英角ﾎﾟｯﾌﾟ体" panose="040B0A00000000000000" pitchFamily="50" charset="-128"/>
              <a:ea typeface="HGP創英角ﾎﾟｯﾌﾟ体" panose="040B0A00000000000000" pitchFamily="50" charset="-128"/>
            </a:endParaRPr>
          </a:p>
          <a:p>
            <a:r>
              <a:rPr lang="ja-JP" altLang="en-US" sz="2133" dirty="0">
                <a:latin typeface="HGP創英角ﾎﾟｯﾌﾟ体" panose="040B0A00000000000000" pitchFamily="50" charset="-128"/>
                <a:ea typeface="HGP創英角ﾎﾟｯﾌﾟ体" panose="040B0A00000000000000" pitchFamily="50" charset="-128"/>
              </a:rPr>
              <a:t>ディスカッションしたりするなどの</a:t>
            </a:r>
            <a:r>
              <a:rPr lang="ja-JP" altLang="en-US" sz="2133" b="1" u="sng" dirty="0">
                <a:solidFill>
                  <a:schemeClr val="accent2">
                    <a:lumMod val="75000"/>
                  </a:schemeClr>
                </a:solidFill>
                <a:latin typeface="HGP創英角ﾎﾟｯﾌﾟ体" panose="040B0A00000000000000" pitchFamily="50" charset="-128"/>
                <a:ea typeface="HGP創英角ﾎﾟｯﾌﾟ体" panose="040B0A00000000000000" pitchFamily="50" charset="-128"/>
              </a:rPr>
              <a:t>アウトプットをしてみましょう。</a:t>
            </a:r>
            <a:r>
              <a:rPr lang="ja-JP" altLang="en-US" sz="2133" b="1" u="sng" dirty="0">
                <a:latin typeface="HGP創英角ﾎﾟｯﾌﾟ体" panose="040B0A00000000000000" pitchFamily="50" charset="-128"/>
                <a:ea typeface="HGP創英角ﾎﾟｯﾌﾟ体" panose="040B0A00000000000000" pitchFamily="50" charset="-128"/>
              </a:rPr>
              <a:t>（枠外にはそれぞれのシンキングツール</a:t>
            </a:r>
            <a:endParaRPr lang="en-US" altLang="ja-JP" sz="2133" b="1" u="sng" dirty="0">
              <a:latin typeface="HGP創英角ﾎﾟｯﾌﾟ体" panose="040B0A00000000000000" pitchFamily="50" charset="-128"/>
              <a:ea typeface="HGP創英角ﾎﾟｯﾌﾟ体" panose="040B0A00000000000000" pitchFamily="50" charset="-128"/>
            </a:endParaRPr>
          </a:p>
          <a:p>
            <a:r>
              <a:rPr lang="ja-JP" altLang="en-US" sz="2133" b="1" u="sng" dirty="0">
                <a:latin typeface="HGP創英角ﾎﾟｯﾌﾟ体" panose="040B0A00000000000000" pitchFamily="50" charset="-128"/>
                <a:ea typeface="HGP創英角ﾎﾟｯﾌﾟ体" panose="040B0A00000000000000" pitchFamily="50" charset="-128"/>
              </a:rPr>
              <a:t>の説明もあるので参考にしてください。）</a:t>
            </a:r>
            <a:endParaRPr lang="en-US" altLang="ja-JP" sz="2133" b="1" u="sng" dirty="0">
              <a:latin typeface="HGP創英角ﾎﾟｯﾌﾟ体" panose="040B0A00000000000000" pitchFamily="50" charset="-128"/>
              <a:ea typeface="HGP創英角ﾎﾟｯﾌﾟ体" panose="040B0A00000000000000" pitchFamily="50" charset="-128"/>
            </a:endParaRPr>
          </a:p>
          <a:p>
            <a:r>
              <a:rPr lang="en-US" altLang="ja-JP" sz="1200" dirty="0">
                <a:latin typeface="HGP創英角ﾎﾟｯﾌﾟ体" panose="040B0A00000000000000" pitchFamily="50" charset="-128"/>
                <a:ea typeface="HGP創英角ﾎﾟｯﾌﾟ体" panose="040B0A00000000000000" pitchFamily="50" charset="-128"/>
              </a:rPr>
              <a:t>※</a:t>
            </a:r>
            <a:r>
              <a:rPr lang="ja-JP" altLang="en-US" sz="1200" dirty="0">
                <a:latin typeface="HGP創英角ﾎﾟｯﾌﾟ体" panose="040B0A00000000000000" pitchFamily="50" charset="-128"/>
                <a:ea typeface="HGP創英角ﾎﾟｯﾌﾟ体" panose="040B0A00000000000000" pitchFamily="50" charset="-128"/>
              </a:rPr>
              <a:t>１、２枚目の解説スライドは削除して配布するなどしてください。</a:t>
            </a:r>
            <a:endParaRPr lang="ja-JP" altLang="en-US" sz="2133" dirty="0">
              <a:latin typeface="HGP創英角ﾎﾟｯﾌﾟ体" panose="040B0A00000000000000" pitchFamily="50" charset="-128"/>
              <a:ea typeface="HGP創英角ﾎﾟｯﾌﾟ体" panose="040B0A00000000000000" pitchFamily="50" charset="-128"/>
            </a:endParaRPr>
          </a:p>
        </p:txBody>
      </p:sp>
      <p:pic>
        <p:nvPicPr>
          <p:cNvPr id="6" name="図 5">
            <a:extLst>
              <a:ext uri="{FF2B5EF4-FFF2-40B4-BE49-F238E27FC236}">
                <a16:creationId xmlns:a16="http://schemas.microsoft.com/office/drawing/2014/main" id="{D9A5FB22-89B6-2E72-2C8F-739B7250C1E2}"/>
              </a:ext>
            </a:extLst>
          </p:cNvPr>
          <p:cNvPicPr>
            <a:picLocks noChangeAspect="1"/>
          </p:cNvPicPr>
          <p:nvPr/>
        </p:nvPicPr>
        <p:blipFill>
          <a:blip r:embed="rId3"/>
          <a:stretch>
            <a:fillRect/>
          </a:stretch>
        </p:blipFill>
        <p:spPr>
          <a:xfrm>
            <a:off x="6528048" y="2215263"/>
            <a:ext cx="4614437" cy="3009680"/>
          </a:xfrm>
          <a:prstGeom prst="rect">
            <a:avLst/>
          </a:prstGeom>
        </p:spPr>
      </p:pic>
      <p:sp>
        <p:nvSpPr>
          <p:cNvPr id="8" name="正方形/長方形 7">
            <a:extLst>
              <a:ext uri="{FF2B5EF4-FFF2-40B4-BE49-F238E27FC236}">
                <a16:creationId xmlns:a16="http://schemas.microsoft.com/office/drawing/2014/main" id="{51DB9692-8BC7-F43F-C340-3E234AA7919C}"/>
              </a:ext>
            </a:extLst>
          </p:cNvPr>
          <p:cNvSpPr/>
          <p:nvPr/>
        </p:nvSpPr>
        <p:spPr>
          <a:xfrm>
            <a:off x="7769837" y="2418828"/>
            <a:ext cx="480053" cy="117264"/>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9" name="テキスト ボックス 8">
            <a:extLst>
              <a:ext uri="{FF2B5EF4-FFF2-40B4-BE49-F238E27FC236}">
                <a16:creationId xmlns:a16="http://schemas.microsoft.com/office/drawing/2014/main" id="{0D2F823C-7F36-903A-9E47-272F252B7196}"/>
              </a:ext>
            </a:extLst>
          </p:cNvPr>
          <p:cNvSpPr txBox="1"/>
          <p:nvPr/>
        </p:nvSpPr>
        <p:spPr>
          <a:xfrm>
            <a:off x="125135" y="5325627"/>
            <a:ext cx="11941731" cy="1507913"/>
          </a:xfrm>
          <a:prstGeom prst="rect">
            <a:avLst/>
          </a:prstGeom>
          <a:solidFill>
            <a:schemeClr val="accent1">
              <a:lumMod val="50000"/>
            </a:schemeClr>
          </a:solidFill>
          <a:ln w="38100">
            <a:solidFill>
              <a:schemeClr val="accent1">
                <a:lumMod val="50000"/>
              </a:schemeClr>
            </a:solidFill>
          </a:ln>
        </p:spPr>
        <p:txBody>
          <a:bodyPr wrap="square" rtlCol="0">
            <a:spAutoFit/>
          </a:bodyPr>
          <a:lstStyle/>
          <a:p>
            <a:r>
              <a:rPr lang="ja-JP" altLang="en-US" sz="2133" b="1" dirty="0">
                <a:solidFill>
                  <a:schemeClr val="bg1"/>
                </a:solidFill>
              </a:rPr>
              <a:t>学級の実態に合わせて使用してください。使い方は自由自在！例えば</a:t>
            </a:r>
            <a:r>
              <a:rPr lang="en-US" altLang="ja-JP" sz="2133" b="1" dirty="0">
                <a:solidFill>
                  <a:schemeClr val="bg1"/>
                </a:solidFill>
              </a:rPr>
              <a:t>…</a:t>
            </a:r>
          </a:p>
          <a:p>
            <a:r>
              <a:rPr lang="en-US" altLang="ja-JP" sz="2133" b="1" dirty="0">
                <a:solidFill>
                  <a:schemeClr val="bg1"/>
                </a:solidFill>
              </a:rPr>
              <a:t>【</a:t>
            </a:r>
            <a:r>
              <a:rPr lang="ja-JP" altLang="en-US" sz="2133" b="1" dirty="0">
                <a:solidFill>
                  <a:schemeClr val="bg1"/>
                </a:solidFill>
              </a:rPr>
              <a:t>習得段階</a:t>
            </a:r>
            <a:r>
              <a:rPr lang="en-US" altLang="ja-JP" sz="2133" b="1" dirty="0">
                <a:solidFill>
                  <a:schemeClr val="bg1"/>
                </a:solidFill>
              </a:rPr>
              <a:t>】</a:t>
            </a:r>
            <a:r>
              <a:rPr lang="ja-JP" altLang="en-US" sz="2133" b="1" dirty="0">
                <a:solidFill>
                  <a:schemeClr val="bg1"/>
                </a:solidFill>
              </a:rPr>
              <a:t>人数分、同じシンキングツールのスライドを作成して使用する。</a:t>
            </a:r>
            <a:endParaRPr lang="en-US" altLang="ja-JP" sz="2133" b="1" dirty="0">
              <a:solidFill>
                <a:schemeClr val="bg1"/>
              </a:solidFill>
            </a:endParaRPr>
          </a:p>
          <a:p>
            <a:r>
              <a:rPr lang="en-US" altLang="ja-JP" sz="2133" b="1" dirty="0">
                <a:solidFill>
                  <a:schemeClr val="bg1"/>
                </a:solidFill>
              </a:rPr>
              <a:t>【</a:t>
            </a:r>
            <a:r>
              <a:rPr lang="ja-JP" altLang="en-US" sz="2133" b="1" dirty="0">
                <a:solidFill>
                  <a:schemeClr val="bg1"/>
                </a:solidFill>
              </a:rPr>
              <a:t>習得＋活用段階</a:t>
            </a:r>
            <a:r>
              <a:rPr lang="en-US" altLang="ja-JP" sz="2133" b="1" dirty="0">
                <a:solidFill>
                  <a:schemeClr val="bg1"/>
                </a:solidFill>
              </a:rPr>
              <a:t>】</a:t>
            </a:r>
            <a:r>
              <a:rPr lang="ja-JP" altLang="en-US" sz="2133" b="1" dirty="0">
                <a:solidFill>
                  <a:schemeClr val="bg1"/>
                </a:solidFill>
              </a:rPr>
              <a:t>人数分白紙スライドを共有し、子どもたちにシンキングツールを選択させる。</a:t>
            </a:r>
            <a:endParaRPr lang="en-US" altLang="ja-JP" sz="2133" b="1" dirty="0">
              <a:solidFill>
                <a:schemeClr val="bg1"/>
              </a:solidFill>
            </a:endParaRPr>
          </a:p>
          <a:p>
            <a:r>
              <a:rPr lang="en-US" altLang="ja-JP" sz="1400" b="1" dirty="0">
                <a:solidFill>
                  <a:schemeClr val="bg1"/>
                </a:solidFill>
              </a:rPr>
              <a:t>※PowerPoint</a:t>
            </a:r>
            <a:r>
              <a:rPr lang="ja-JP" altLang="en-US" sz="1400" b="1" dirty="0">
                <a:solidFill>
                  <a:schemeClr val="bg1"/>
                </a:solidFill>
              </a:rPr>
              <a:t>はクラウド上で共同編集する際、大人数の場合は重くなる可能性があります。実際に使用してみて動作が重い場合は半分の２０人程度にする（データを２つに分ける）、グループごとに分けるなど工夫してください。</a:t>
            </a:r>
            <a:endParaRPr lang="en-US" altLang="ja-JP" sz="1400" b="1" dirty="0">
              <a:solidFill>
                <a:schemeClr val="bg1"/>
              </a:solidFill>
            </a:endParaRPr>
          </a:p>
        </p:txBody>
      </p:sp>
      <p:sp>
        <p:nvSpPr>
          <p:cNvPr id="10" name="正方形/長方形 9">
            <a:extLst>
              <a:ext uri="{FF2B5EF4-FFF2-40B4-BE49-F238E27FC236}">
                <a16:creationId xmlns:a16="http://schemas.microsoft.com/office/drawing/2014/main" id="{6F9A7B90-834C-10D5-7E3F-B8993525D44F}"/>
              </a:ext>
            </a:extLst>
          </p:cNvPr>
          <p:cNvSpPr/>
          <p:nvPr/>
        </p:nvSpPr>
        <p:spPr>
          <a:xfrm>
            <a:off x="1213039" y="3652138"/>
            <a:ext cx="336037" cy="240000"/>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11" name="テキスト ボックス 10">
            <a:extLst>
              <a:ext uri="{FF2B5EF4-FFF2-40B4-BE49-F238E27FC236}">
                <a16:creationId xmlns:a16="http://schemas.microsoft.com/office/drawing/2014/main" id="{618DD9B1-7B31-3F7E-7D26-1DBB14133040}"/>
              </a:ext>
            </a:extLst>
          </p:cNvPr>
          <p:cNvSpPr txBox="1"/>
          <p:nvPr/>
        </p:nvSpPr>
        <p:spPr>
          <a:xfrm>
            <a:off x="76966" y="2444496"/>
            <a:ext cx="6373861" cy="995401"/>
          </a:xfrm>
          <a:prstGeom prst="rect">
            <a:avLst/>
          </a:prstGeom>
          <a:solidFill>
            <a:schemeClr val="bg1"/>
          </a:solidFill>
          <a:ln w="28575">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ja-JP" altLang="en-US" sz="1467" b="1" dirty="0">
                <a:solidFill>
                  <a:schemeClr val="tx1"/>
                </a:solidFill>
              </a:rPr>
              <a:t>ホーム→新しいスライドｖ　をクリックすると、シンキングツールの</a:t>
            </a:r>
            <a:endParaRPr lang="en-US" altLang="ja-JP" sz="1467" b="1" dirty="0">
              <a:solidFill>
                <a:schemeClr val="tx1"/>
              </a:solidFill>
            </a:endParaRPr>
          </a:p>
          <a:p>
            <a:r>
              <a:rPr lang="ja-JP" altLang="en-US" sz="1467" b="1" dirty="0">
                <a:solidFill>
                  <a:schemeClr val="tx1"/>
                </a:solidFill>
              </a:rPr>
              <a:t>テンプレートを選べ、スライドを追加できます。シンキングツールは</a:t>
            </a:r>
            <a:endParaRPr lang="en-US" altLang="ja-JP" sz="1467" b="1" dirty="0">
              <a:solidFill>
                <a:schemeClr val="tx1"/>
              </a:solidFill>
            </a:endParaRPr>
          </a:p>
          <a:p>
            <a:r>
              <a:rPr lang="ja-JP" altLang="en-US" sz="1467" b="1" dirty="0">
                <a:solidFill>
                  <a:schemeClr val="tx1"/>
                </a:solidFill>
              </a:rPr>
              <a:t>スライドマスターに登録（背景設定）しているので、入力中に移動したり</a:t>
            </a:r>
            <a:endParaRPr lang="en-US" altLang="ja-JP" sz="1467" b="1" dirty="0">
              <a:solidFill>
                <a:schemeClr val="tx1"/>
              </a:solidFill>
            </a:endParaRPr>
          </a:p>
          <a:p>
            <a:r>
              <a:rPr lang="ja-JP" altLang="en-US" sz="1467" b="1" dirty="0">
                <a:solidFill>
                  <a:schemeClr val="tx1"/>
                </a:solidFill>
              </a:rPr>
              <a:t>消えたりすることがありません。</a:t>
            </a:r>
          </a:p>
        </p:txBody>
      </p:sp>
      <p:sp>
        <p:nvSpPr>
          <p:cNvPr id="7" name="テキスト ボックス 6">
            <a:extLst>
              <a:ext uri="{FF2B5EF4-FFF2-40B4-BE49-F238E27FC236}">
                <a16:creationId xmlns:a16="http://schemas.microsoft.com/office/drawing/2014/main" id="{AEC68973-A484-C91C-0A3A-D10DF48C3B53}"/>
              </a:ext>
            </a:extLst>
          </p:cNvPr>
          <p:cNvSpPr txBox="1"/>
          <p:nvPr/>
        </p:nvSpPr>
        <p:spPr>
          <a:xfrm>
            <a:off x="8506363" y="1963730"/>
            <a:ext cx="3605116" cy="995401"/>
          </a:xfrm>
          <a:prstGeom prst="rect">
            <a:avLst/>
          </a:prstGeom>
          <a:solidFill>
            <a:schemeClr val="bg1"/>
          </a:solidFill>
          <a:ln w="28575">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67" b="1" dirty="0">
                <a:solidFill>
                  <a:schemeClr val="tx1"/>
                </a:solidFill>
              </a:rPr>
              <a:t>今選択中のシンキングツールを変更</a:t>
            </a:r>
            <a:endParaRPr lang="en-US" altLang="ja-JP" sz="1467" b="1" dirty="0">
              <a:solidFill>
                <a:schemeClr val="tx1"/>
              </a:solidFill>
            </a:endParaRPr>
          </a:p>
          <a:p>
            <a:r>
              <a:rPr lang="ja-JP" altLang="en-US" sz="1467" b="1" dirty="0">
                <a:solidFill>
                  <a:schemeClr val="tx1"/>
                </a:solidFill>
              </a:rPr>
              <a:t>したい場合は、「レイアウト」の変更で、</a:t>
            </a:r>
            <a:endParaRPr lang="en-US" altLang="ja-JP" sz="1467" b="1" dirty="0">
              <a:solidFill>
                <a:schemeClr val="tx1"/>
              </a:solidFill>
            </a:endParaRPr>
          </a:p>
          <a:p>
            <a:r>
              <a:rPr lang="ja-JP" altLang="en-US" sz="1467" b="1" dirty="0">
                <a:solidFill>
                  <a:schemeClr val="tx1"/>
                </a:solidFill>
              </a:rPr>
              <a:t>いつでも使いたいシンキングツールに</a:t>
            </a:r>
            <a:endParaRPr lang="en-US" altLang="ja-JP" sz="1467" b="1" dirty="0">
              <a:solidFill>
                <a:schemeClr val="tx1"/>
              </a:solidFill>
            </a:endParaRPr>
          </a:p>
          <a:p>
            <a:r>
              <a:rPr lang="ja-JP" altLang="en-US" sz="1467" b="1" dirty="0">
                <a:solidFill>
                  <a:schemeClr val="tx1"/>
                </a:solidFill>
              </a:rPr>
              <a:t>切り替えられます。</a:t>
            </a:r>
          </a:p>
        </p:txBody>
      </p:sp>
    </p:spTree>
    <p:extLst>
      <p:ext uri="{BB962C8B-B14F-4D97-AF65-F5344CB8AC3E}">
        <p14:creationId xmlns:p14="http://schemas.microsoft.com/office/powerpoint/2010/main" val="223977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74F1D88-B678-0068-7997-E257F37FB7D4}"/>
              </a:ext>
            </a:extLst>
          </p:cNvPr>
          <p:cNvSpPr txBox="1"/>
          <p:nvPr/>
        </p:nvSpPr>
        <p:spPr>
          <a:xfrm>
            <a:off x="128980" y="176482"/>
            <a:ext cx="13616228" cy="2287486"/>
          </a:xfrm>
          <a:prstGeom prst="rect">
            <a:avLst/>
          </a:prstGeom>
          <a:noFill/>
        </p:spPr>
        <p:txBody>
          <a:bodyPr wrap="none" rtlCol="0">
            <a:spAutoFit/>
          </a:bodyPr>
          <a:lstStyle/>
          <a:p>
            <a:r>
              <a:rPr lang="ja-JP" altLang="en-US" sz="3600" b="1" dirty="0">
                <a:latin typeface="HGP創英角ﾎﾟｯﾌﾟ体" panose="040B0A00000000000000" pitchFamily="50" charset="-128"/>
                <a:ea typeface="HGP創英角ﾎﾟｯﾌﾟ体" panose="040B0A00000000000000" pitchFamily="50" charset="-128"/>
              </a:rPr>
              <a:t>こんな活用方法も</a:t>
            </a:r>
            <a:endParaRPr lang="en-US" altLang="ja-JP" sz="3600" b="1" dirty="0">
              <a:latin typeface="HGP創英角ﾎﾟｯﾌﾟ体" panose="040B0A00000000000000" pitchFamily="50" charset="-128"/>
              <a:ea typeface="HGP創英角ﾎﾟｯﾌﾟ体" panose="040B0A00000000000000" pitchFamily="50" charset="-128"/>
            </a:endParaRPr>
          </a:p>
          <a:p>
            <a:r>
              <a:rPr lang="ja-JP" altLang="en-US" sz="2133">
                <a:latin typeface="HGP創英角ﾎﾟｯﾌﾟ体" panose="040B0A00000000000000" pitchFamily="50" charset="-128"/>
                <a:ea typeface="HGP創英角ﾎﾟｯﾌﾟ体" panose="040B0A00000000000000" pitchFamily="50" charset="-128"/>
              </a:rPr>
              <a:t>シンキングツールテンプレートはデジタルふせんとしても活用できます。</a:t>
            </a:r>
            <a:endParaRPr lang="en-US" altLang="ja-JP" sz="2133" b="1" u="sng">
              <a:solidFill>
                <a:schemeClr val="accent5"/>
              </a:solidFill>
              <a:latin typeface="HGP創英角ﾎﾟｯﾌﾟ体" panose="040B0A00000000000000" pitchFamily="50" charset="-128"/>
              <a:ea typeface="HGP創英角ﾎﾟｯﾌﾟ体" panose="040B0A00000000000000" pitchFamily="50" charset="-128"/>
            </a:endParaRPr>
          </a:p>
          <a:p>
            <a:r>
              <a:rPr lang="ja-JP" altLang="en-US" sz="2133">
                <a:latin typeface="HGP創英角ﾎﾟｯﾌﾟ体" panose="040B0A00000000000000" pitchFamily="50" charset="-128"/>
                <a:ea typeface="HGP創英角ﾎﾟｯﾌﾟ体" panose="040B0A00000000000000" pitchFamily="50" charset="-128"/>
              </a:rPr>
              <a:t>図形（ふせん）の色は「図形の書式設定」で変更できます。（図形（ふせん）の大きさは</a:t>
            </a:r>
            <a:r>
              <a:rPr lang="ja-JP" altLang="en-US" sz="2133" dirty="0">
                <a:latin typeface="HGP創英角ﾎﾟｯﾌﾟ体" panose="040B0A00000000000000" pitchFamily="50" charset="-128"/>
                <a:ea typeface="HGP創英角ﾎﾟｯﾌﾟ体" panose="040B0A00000000000000" pitchFamily="50" charset="-128"/>
              </a:rPr>
              <a:t>自動で変わりません</a:t>
            </a:r>
            <a:endParaRPr lang="en-US" altLang="ja-JP" sz="2133">
              <a:latin typeface="HGP創英角ﾎﾟｯﾌﾟ体" panose="040B0A00000000000000" pitchFamily="50" charset="-128"/>
              <a:ea typeface="HGP創英角ﾎﾟｯﾌﾟ体" panose="040B0A00000000000000" pitchFamily="50" charset="-128"/>
            </a:endParaRPr>
          </a:p>
          <a:p>
            <a:r>
              <a:rPr lang="ja-JP" altLang="en-US" sz="2133">
                <a:latin typeface="HGP創英角ﾎﾟｯﾌﾟ体" panose="040B0A00000000000000" pitchFamily="50" charset="-128"/>
                <a:ea typeface="HGP創英角ﾎﾟｯﾌﾟ体" panose="040B0A00000000000000" pitchFamily="50" charset="-128"/>
              </a:rPr>
              <a:t>が</a:t>
            </a:r>
            <a:r>
              <a:rPr lang="ja-JP" altLang="en-US" sz="2133" dirty="0">
                <a:latin typeface="HGP創英角ﾎﾟｯﾌﾟ体" panose="040B0A00000000000000" pitchFamily="50" charset="-128"/>
                <a:ea typeface="HGP創英角ﾎﾟｯﾌﾟ体" panose="040B0A00000000000000" pitchFamily="50" charset="-128"/>
              </a:rPr>
              <a:t>（自分で文字や図形</a:t>
            </a:r>
            <a:r>
              <a:rPr lang="ja-JP" altLang="en-US" sz="2133">
                <a:latin typeface="HGP創英角ﾎﾟｯﾌﾟ体" panose="040B0A00000000000000" pitchFamily="50" charset="-128"/>
                <a:ea typeface="HGP創英角ﾎﾟｯﾌﾟ体" panose="040B0A00000000000000" pitchFamily="50" charset="-128"/>
              </a:rPr>
              <a:t>の</a:t>
            </a:r>
            <a:r>
              <a:rPr lang="ja-JP" altLang="en-US" sz="2133" dirty="0">
                <a:latin typeface="HGP創英角ﾎﾟｯﾌﾟ体" panose="040B0A00000000000000" pitchFamily="50" charset="-128"/>
                <a:ea typeface="HGP創英角ﾎﾟｯﾌﾟ体" panose="040B0A00000000000000" pitchFamily="50" charset="-128"/>
              </a:rPr>
              <a:t>大きさ変更で調整）、</a:t>
            </a:r>
            <a:r>
              <a:rPr lang="ja-JP" altLang="en-US" sz="2133">
                <a:latin typeface="HGP創英角ﾎﾟｯﾌﾟ体" panose="040B0A00000000000000" pitchFamily="50" charset="-128"/>
                <a:ea typeface="HGP創英角ﾎﾟｯﾌﾟ体" panose="040B0A00000000000000" pitchFamily="50" charset="-128"/>
              </a:rPr>
              <a:t>図形の形が多いので、</a:t>
            </a:r>
            <a:r>
              <a:rPr lang="ja-JP" altLang="en-US" sz="2133" dirty="0">
                <a:latin typeface="HGP創英角ﾎﾟｯﾌﾟ体" panose="040B0A00000000000000" pitchFamily="50" charset="-128"/>
                <a:ea typeface="HGP創英角ﾎﾟｯﾌﾟ体" panose="040B0A00000000000000" pitchFamily="50" charset="-128"/>
              </a:rPr>
              <a:t>用途</a:t>
            </a:r>
            <a:r>
              <a:rPr lang="ja-JP" altLang="en-US" sz="2133">
                <a:latin typeface="HGP創英角ﾎﾟｯﾌﾟ体" panose="040B0A00000000000000" pitchFamily="50" charset="-128"/>
                <a:ea typeface="HGP創英角ﾎﾟｯﾌﾟ体" panose="040B0A00000000000000" pitchFamily="50" charset="-128"/>
              </a:rPr>
              <a:t>に</a:t>
            </a:r>
            <a:r>
              <a:rPr lang="ja-JP" altLang="en-US" sz="2133" dirty="0">
                <a:latin typeface="HGP創英角ﾎﾟｯﾌﾟ体" panose="040B0A00000000000000" pitchFamily="50" charset="-128"/>
                <a:ea typeface="HGP創英角ﾎﾟｯﾌﾟ体" panose="040B0A00000000000000" pitchFamily="50" charset="-128"/>
              </a:rPr>
              <a:t>応じて使い分けるなど</a:t>
            </a:r>
            <a:r>
              <a:rPr lang="ja-JP" altLang="en-US" sz="2133">
                <a:latin typeface="HGP創英角ﾎﾟｯﾌﾟ体" panose="040B0A00000000000000" pitchFamily="50" charset="-128"/>
                <a:ea typeface="HGP創英角ﾎﾟｯﾌﾟ体" panose="040B0A00000000000000" pitchFamily="50" charset="-128"/>
              </a:rPr>
              <a:t>、活用</a:t>
            </a:r>
            <a:endParaRPr lang="en-US" altLang="ja-JP" sz="2133" dirty="0">
              <a:latin typeface="HGP創英角ﾎﾟｯﾌﾟ体" panose="040B0A00000000000000" pitchFamily="50" charset="-128"/>
              <a:ea typeface="HGP創英角ﾎﾟｯﾌﾟ体" panose="040B0A00000000000000" pitchFamily="50" charset="-128"/>
            </a:endParaRPr>
          </a:p>
          <a:p>
            <a:r>
              <a:rPr lang="ja-JP" altLang="en-US" sz="2133">
                <a:latin typeface="HGP創英角ﾎﾟｯﾌﾟ体" panose="040B0A00000000000000" pitchFamily="50" charset="-128"/>
                <a:ea typeface="HGP創英角ﾎﾟｯﾌﾟ体" panose="040B0A00000000000000" pitchFamily="50" charset="-128"/>
              </a:rPr>
              <a:t>の幅は広がります。）</a:t>
            </a:r>
            <a:endParaRPr lang="en-US" altLang="ja-JP" sz="2133">
              <a:latin typeface="HGP創英角ﾎﾟｯﾌﾟ体" panose="040B0A00000000000000" pitchFamily="50" charset="-128"/>
              <a:ea typeface="HGP創英角ﾎﾟｯﾌﾟ体" panose="040B0A00000000000000" pitchFamily="50" charset="-128"/>
            </a:endParaRPr>
          </a:p>
          <a:p>
            <a:r>
              <a:rPr lang="ja-JP" altLang="en-US" sz="2133">
                <a:latin typeface="HGP創英角ﾎﾟｯﾌﾟ体" panose="040B0A00000000000000" pitchFamily="50" charset="-128"/>
                <a:ea typeface="HGP創英角ﾎﾟｯﾌﾟ体" panose="040B0A00000000000000" pitchFamily="50" charset="-128"/>
              </a:rPr>
              <a:t>授業での活用はもちろんのこと、研究授業の討議会など、大人同士での活用も便利です。</a:t>
            </a:r>
            <a:endParaRPr lang="en-US" altLang="ja-JP" sz="2133">
              <a:latin typeface="HGP創英角ﾎﾟｯﾌﾟ体" panose="040B0A00000000000000" pitchFamily="50" charset="-128"/>
              <a:ea typeface="HGP創英角ﾎﾟｯﾌﾟ体" panose="040B0A00000000000000" pitchFamily="50" charset="-128"/>
            </a:endParaRPr>
          </a:p>
        </p:txBody>
      </p:sp>
      <p:pic>
        <p:nvPicPr>
          <p:cNvPr id="7" name="図 6" descr="ダイアグラム&#10;&#10;自動的に生成された説明">
            <a:extLst>
              <a:ext uri="{FF2B5EF4-FFF2-40B4-BE49-F238E27FC236}">
                <a16:creationId xmlns:a16="http://schemas.microsoft.com/office/drawing/2014/main" id="{F67AD52B-1298-A5A1-1841-2D5931B86D6A}"/>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99320" y="3295764"/>
            <a:ext cx="5337013" cy="3279556"/>
          </a:xfrm>
          <a:prstGeom prst="rect">
            <a:avLst/>
          </a:prstGeom>
        </p:spPr>
      </p:pic>
      <p:pic>
        <p:nvPicPr>
          <p:cNvPr id="9" name="図 8" descr="グラフィカル ユーザー インターフェイス&#10;&#10;中程度の精度で自動的に生成された説明">
            <a:extLst>
              <a:ext uri="{FF2B5EF4-FFF2-40B4-BE49-F238E27FC236}">
                <a16:creationId xmlns:a16="http://schemas.microsoft.com/office/drawing/2014/main" id="{DA516C44-6DE7-370D-D730-C49F32D14C65}"/>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272177" y="3398847"/>
            <a:ext cx="5120023" cy="3183482"/>
          </a:xfrm>
          <a:prstGeom prst="rect">
            <a:avLst/>
          </a:prstGeom>
        </p:spPr>
      </p:pic>
      <p:sp>
        <p:nvSpPr>
          <p:cNvPr id="10" name="正方形/長方形 9">
            <a:extLst>
              <a:ext uri="{FF2B5EF4-FFF2-40B4-BE49-F238E27FC236}">
                <a16:creationId xmlns:a16="http://schemas.microsoft.com/office/drawing/2014/main" id="{F48EC9D0-A0E6-6668-DD0E-3AEAB46133E7}"/>
              </a:ext>
            </a:extLst>
          </p:cNvPr>
          <p:cNvSpPr/>
          <p:nvPr/>
        </p:nvSpPr>
        <p:spPr>
          <a:xfrm>
            <a:off x="1724241" y="3237484"/>
            <a:ext cx="462367" cy="234135"/>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11" name="正方形/長方形 10">
            <a:extLst>
              <a:ext uri="{FF2B5EF4-FFF2-40B4-BE49-F238E27FC236}">
                <a16:creationId xmlns:a16="http://schemas.microsoft.com/office/drawing/2014/main" id="{58312143-9F34-0142-E438-DB804A6B9F22}"/>
              </a:ext>
            </a:extLst>
          </p:cNvPr>
          <p:cNvSpPr/>
          <p:nvPr/>
        </p:nvSpPr>
        <p:spPr>
          <a:xfrm>
            <a:off x="4712606" y="3486942"/>
            <a:ext cx="462367" cy="177299"/>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12" name="テキスト ボックス 11">
            <a:extLst>
              <a:ext uri="{FF2B5EF4-FFF2-40B4-BE49-F238E27FC236}">
                <a16:creationId xmlns:a16="http://schemas.microsoft.com/office/drawing/2014/main" id="{1BCA9B3D-22BC-A390-5EAC-41AE3ED85686}"/>
              </a:ext>
            </a:extLst>
          </p:cNvPr>
          <p:cNvSpPr txBox="1"/>
          <p:nvPr/>
        </p:nvSpPr>
        <p:spPr>
          <a:xfrm>
            <a:off x="1724241" y="4268397"/>
            <a:ext cx="2247731" cy="318100"/>
          </a:xfrm>
          <a:prstGeom prst="rect">
            <a:avLst/>
          </a:prstGeom>
          <a:solidFill>
            <a:schemeClr val="bg1"/>
          </a:solidFill>
          <a:ln w="28575">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ja-JP" altLang="en-US" sz="1467"/>
              <a:t>好きな図形が選べます。</a:t>
            </a:r>
          </a:p>
        </p:txBody>
      </p:sp>
      <p:sp>
        <p:nvSpPr>
          <p:cNvPr id="13" name="テキスト ボックス 12">
            <a:extLst>
              <a:ext uri="{FF2B5EF4-FFF2-40B4-BE49-F238E27FC236}">
                <a16:creationId xmlns:a16="http://schemas.microsoft.com/office/drawing/2014/main" id="{827B641D-F7E7-B16F-D72B-D7BD81D25BF0}"/>
              </a:ext>
            </a:extLst>
          </p:cNvPr>
          <p:cNvSpPr txBox="1"/>
          <p:nvPr/>
        </p:nvSpPr>
        <p:spPr>
          <a:xfrm>
            <a:off x="8005167" y="3883518"/>
            <a:ext cx="4123245" cy="1672702"/>
          </a:xfrm>
          <a:prstGeom prst="rect">
            <a:avLst/>
          </a:prstGeom>
          <a:solidFill>
            <a:schemeClr val="bg1"/>
          </a:solidFill>
          <a:ln w="28575">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ja-JP" altLang="en-US" sz="1467" dirty="0"/>
              <a:t>色変更もできます。</a:t>
            </a:r>
            <a:endParaRPr lang="en-US" altLang="ja-JP" sz="1467" dirty="0"/>
          </a:p>
          <a:p>
            <a:r>
              <a:rPr lang="ja-JP" altLang="en-US" sz="1467" dirty="0"/>
              <a:t>視点や記入者で色分けをするなど、活用方法</a:t>
            </a:r>
            <a:endParaRPr lang="en-US" altLang="ja-JP" sz="1467" dirty="0"/>
          </a:p>
          <a:p>
            <a:r>
              <a:rPr lang="ja-JP" altLang="en-US" sz="1467" dirty="0"/>
              <a:t>は無限大。（このテンプレでは、従来の既定</a:t>
            </a:r>
            <a:endParaRPr lang="en-US" altLang="ja-JP" sz="1467" dirty="0"/>
          </a:p>
          <a:p>
            <a:r>
              <a:rPr lang="ja-JP" altLang="en-US" sz="1467" dirty="0"/>
              <a:t>設定よりも使いやすい色に変更しています。</a:t>
            </a:r>
            <a:endParaRPr lang="en-US" altLang="ja-JP" sz="1467" dirty="0"/>
          </a:p>
          <a:p>
            <a:r>
              <a:rPr lang="ja-JP" altLang="en-US" sz="1467" dirty="0"/>
              <a:t>好みの色に変更したい場合は「表示⇒スライド</a:t>
            </a:r>
            <a:endParaRPr lang="en-US" altLang="ja-JP" sz="1467" dirty="0"/>
          </a:p>
          <a:p>
            <a:r>
              <a:rPr lang="ja-JP" altLang="en-US" sz="1467" dirty="0"/>
              <a:t>マスター」で</a:t>
            </a:r>
            <a:endParaRPr lang="en-US" altLang="ja-JP" sz="1467" dirty="0"/>
          </a:p>
          <a:p>
            <a:r>
              <a:rPr lang="ja-JP" altLang="en-US" sz="1467" dirty="0"/>
              <a:t>変更を。）</a:t>
            </a:r>
          </a:p>
        </p:txBody>
      </p:sp>
      <p:sp>
        <p:nvSpPr>
          <p:cNvPr id="14" name="正方形/長方形 13">
            <a:extLst>
              <a:ext uri="{FF2B5EF4-FFF2-40B4-BE49-F238E27FC236}">
                <a16:creationId xmlns:a16="http://schemas.microsoft.com/office/drawing/2014/main" id="{90A5F1A1-0D74-3947-64CB-6F84C7D7CDDA}"/>
              </a:ext>
            </a:extLst>
          </p:cNvPr>
          <p:cNvSpPr/>
          <p:nvPr/>
        </p:nvSpPr>
        <p:spPr>
          <a:xfrm>
            <a:off x="9903731" y="3375139"/>
            <a:ext cx="326119" cy="175855"/>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15" name="正方形/長方形 14">
            <a:extLst>
              <a:ext uri="{FF2B5EF4-FFF2-40B4-BE49-F238E27FC236}">
                <a16:creationId xmlns:a16="http://schemas.microsoft.com/office/drawing/2014/main" id="{62E30649-C44D-8FC0-6C96-C8C62D2F9B3E}"/>
              </a:ext>
            </a:extLst>
          </p:cNvPr>
          <p:cNvSpPr/>
          <p:nvPr/>
        </p:nvSpPr>
        <p:spPr>
          <a:xfrm>
            <a:off x="8332107" y="3614536"/>
            <a:ext cx="259444" cy="138606"/>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cxnSp>
        <p:nvCxnSpPr>
          <p:cNvPr id="17" name="直線矢印コネクタ 16">
            <a:extLst>
              <a:ext uri="{FF2B5EF4-FFF2-40B4-BE49-F238E27FC236}">
                <a16:creationId xmlns:a16="http://schemas.microsoft.com/office/drawing/2014/main" id="{74E4AE9A-3F21-7AD6-C75E-9A8F97F8E399}"/>
              </a:ext>
            </a:extLst>
          </p:cNvPr>
          <p:cNvCxnSpPr>
            <a:cxnSpLocks/>
          </p:cNvCxnSpPr>
          <p:nvPr/>
        </p:nvCxnSpPr>
        <p:spPr>
          <a:xfrm>
            <a:off x="2277251" y="3356386"/>
            <a:ext cx="2361424" cy="214752"/>
          </a:xfrm>
          <a:prstGeom prst="straightConnector1">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8DB87C93-3BA5-EE1A-F2A5-8221F2EA0C76}"/>
              </a:ext>
            </a:extLst>
          </p:cNvPr>
          <p:cNvCxnSpPr>
            <a:cxnSpLocks/>
          </p:cNvCxnSpPr>
          <p:nvPr/>
        </p:nvCxnSpPr>
        <p:spPr>
          <a:xfrm flipH="1">
            <a:off x="8624146" y="3472258"/>
            <a:ext cx="1241485" cy="186510"/>
          </a:xfrm>
          <a:prstGeom prst="straightConnector1">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E68D96F8-46C4-BEAB-732F-1E496F87C4F0}"/>
              </a:ext>
            </a:extLst>
          </p:cNvPr>
          <p:cNvSpPr/>
          <p:nvPr/>
        </p:nvSpPr>
        <p:spPr>
          <a:xfrm>
            <a:off x="208685" y="2833449"/>
            <a:ext cx="2239080" cy="322613"/>
          </a:xfrm>
          <a:prstGeom prst="rect">
            <a:avLst/>
          </a:prstGeom>
          <a:solidFill>
            <a:schemeClr val="accent1">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図形挿入について</a:t>
            </a:r>
          </a:p>
        </p:txBody>
      </p:sp>
      <p:sp>
        <p:nvSpPr>
          <p:cNvPr id="27" name="正方形/長方形 26">
            <a:extLst>
              <a:ext uri="{FF2B5EF4-FFF2-40B4-BE49-F238E27FC236}">
                <a16:creationId xmlns:a16="http://schemas.microsoft.com/office/drawing/2014/main" id="{FE7A3998-0F16-434F-6542-A9908115CB25}"/>
              </a:ext>
            </a:extLst>
          </p:cNvPr>
          <p:cNvSpPr/>
          <p:nvPr/>
        </p:nvSpPr>
        <p:spPr>
          <a:xfrm>
            <a:off x="6272177" y="2857990"/>
            <a:ext cx="2814673" cy="322613"/>
          </a:xfrm>
          <a:prstGeom prst="rect">
            <a:avLst/>
          </a:prstGeom>
          <a:solidFill>
            <a:schemeClr val="accent1">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bg1"/>
                </a:solidFill>
              </a:rPr>
              <a:t>図形の色変更について</a:t>
            </a:r>
          </a:p>
        </p:txBody>
      </p:sp>
    </p:spTree>
    <p:extLst>
      <p:ext uri="{BB962C8B-B14F-4D97-AF65-F5344CB8AC3E}">
        <p14:creationId xmlns:p14="http://schemas.microsoft.com/office/powerpoint/2010/main" val="1923426473"/>
      </p:ext>
    </p:extLst>
  </p:cSld>
  <p:clrMapOvr>
    <a:masterClrMapping/>
  </p:clrMapOvr>
</p:sld>
</file>

<file path=ppt/theme/theme1.xml><?xml version="1.0" encoding="utf-8"?>
<a:theme xmlns:a="http://schemas.openxmlformats.org/drawingml/2006/main" name="Office テーマ">
  <a:themeElements>
    <a:clrScheme name="ユニバーサルデザインカラー">
      <a:dk1>
        <a:srgbClr val="000000"/>
      </a:dk1>
      <a:lt1>
        <a:srgbClr val="FFFFFF"/>
      </a:lt1>
      <a:dk2>
        <a:srgbClr val="7F878F"/>
      </a:dk2>
      <a:lt2>
        <a:srgbClr val="E7E6E6"/>
      </a:lt2>
      <a:accent1>
        <a:srgbClr val="B4EBFA"/>
      </a:accent1>
      <a:accent2>
        <a:srgbClr val="FFD1D1"/>
      </a:accent2>
      <a:accent3>
        <a:srgbClr val="FFFF99"/>
      </a:accent3>
      <a:accent4>
        <a:srgbClr val="87E7B0"/>
      </a:accent4>
      <a:accent5>
        <a:srgbClr val="EDC58F"/>
      </a:accent5>
      <a:accent6>
        <a:srgbClr val="C8C8CB"/>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ワイド画面</PresentationFormat>
  <Paragraphs>35</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HGP創英角ﾎﾟｯﾌﾟ体</vt:lpstr>
      <vt:lpstr>メイリオ</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2025-07-16T09:54:16Z</dcterms:created>
  <dcterms:modified xsi:type="dcterms:W3CDTF">2025-07-16T09:54:21Z</dcterms:modified>
</cp:coreProperties>
</file>