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9F0A76-91FD-41F0-8DDD-C8CDF498DC87}" type="datetimeFigureOut">
              <a:rPr kumimoji="1" lang="ja-JP" altLang="en-US" smtClean="0"/>
              <a:t>2025/7/16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83AB39-11A8-4F2F-AB24-7A3CB20A60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787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152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38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39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317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083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651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2346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7956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48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712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81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21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529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685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430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2954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743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376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905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83AB39-11A8-4F2F-AB24-7A3CB20A607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668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まとめ・振り返り領域固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91C6CC8-A223-F5A9-9E3B-DF812999ABD9}"/>
              </a:ext>
            </a:extLst>
          </p:cNvPr>
          <p:cNvSpPr/>
          <p:nvPr userDrawn="1"/>
        </p:nvSpPr>
        <p:spPr>
          <a:xfrm>
            <a:off x="91440" y="4984279"/>
            <a:ext cx="12009119" cy="1788529"/>
          </a:xfrm>
          <a:prstGeom prst="roundRect">
            <a:avLst>
              <a:gd name="adj" fmla="val 8096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CE37D2-84B3-44A6-D6D1-FBDCB55D9F34}"/>
              </a:ext>
            </a:extLst>
          </p:cNvPr>
          <p:cNvSpPr txBox="1"/>
          <p:nvPr userDrawn="1"/>
        </p:nvSpPr>
        <p:spPr>
          <a:xfrm>
            <a:off x="209005" y="4984279"/>
            <a:ext cx="17504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u="sng" dirty="0">
                <a:latin typeface="+mn-ea"/>
                <a:ea typeface="+mn-ea"/>
              </a:rPr>
              <a:t>振り返り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6BC71B3-1E2A-73D7-47E7-0D1727F1818F}"/>
              </a:ext>
            </a:extLst>
          </p:cNvPr>
          <p:cNvSpPr/>
          <p:nvPr userDrawn="1"/>
        </p:nvSpPr>
        <p:spPr>
          <a:xfrm>
            <a:off x="0" y="362"/>
            <a:ext cx="12192000" cy="493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43A6925-F655-0E49-1FBF-F4004EC53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81" y="2666424"/>
            <a:ext cx="2401862" cy="25734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ABA946-F666-121E-14E2-DBFD1E9F9896}"/>
              </a:ext>
            </a:extLst>
          </p:cNvPr>
          <p:cNvSpPr txBox="1"/>
          <p:nvPr/>
        </p:nvSpPr>
        <p:spPr>
          <a:xfrm>
            <a:off x="87670" y="0"/>
            <a:ext cx="117702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まとめ・振り返り　白紙共有用テンプレート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</a:t>
            </a:r>
            <a:r>
              <a: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PowerPoint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テンプレートは、</a:t>
            </a:r>
            <a:r>
              <a:rPr lang="ja-JP" altLang="en-US" sz="1600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クラウド上で共同編集機能を使い、１人１シートで白紙共有し、途中参照や他者参照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をすることで、</a:t>
            </a:r>
            <a:r>
              <a:rPr lang="ja-JP" altLang="en-US" sz="1600" u="sng" dirty="0">
                <a:solidFill>
                  <a:srgbClr val="FFC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自己の学びを広げたり深めたりする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ことを想定して作成しています。</a:t>
            </a:r>
            <a:endParaRPr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デフォルトでは</a:t>
            </a:r>
            <a:r>
              <a: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20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枚</a:t>
            </a:r>
            <a:r>
              <a:rPr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のシート（学級の半分を想定）を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貼っていますが、学級の状況や動作状況</a:t>
            </a:r>
            <a:r>
              <a:rPr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、内容（グループ活動の場合はグループの人数に）等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に応じて枚数</a:t>
            </a:r>
            <a:r>
              <a:rPr lang="ja-JP" altLang="en-US" sz="16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は調整してください。（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子どもたちに配布（</a:t>
            </a:r>
            <a:r>
              <a:rPr lang="en-US" altLang="ja-JP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URL</a:t>
            </a:r>
            <a:r>
              <a:rPr lang="ja-JP" altLang="en-US" sz="1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共有）する際はこのページは削除してご活用ください。）</a:t>
            </a:r>
            <a:endParaRPr lang="en-US" altLang="ja-JP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ja-JP" altLang="en-US" sz="1600" b="1" u="sng" dirty="0">
              <a:solidFill>
                <a:srgbClr val="FFC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5" name="テキスト ボックス 5">
            <a:extLst>
              <a:ext uri="{FF2B5EF4-FFF2-40B4-BE49-F238E27FC236}">
                <a16:creationId xmlns:a16="http://schemas.microsoft.com/office/drawing/2014/main" id="{6306B096-F2B0-5384-F9D5-25FD0E1D1933}"/>
              </a:ext>
            </a:extLst>
          </p:cNvPr>
          <p:cNvSpPr txBox="1"/>
          <p:nvPr/>
        </p:nvSpPr>
        <p:spPr>
          <a:xfrm>
            <a:off x="58489" y="2077491"/>
            <a:ext cx="3079760" cy="461665"/>
          </a:xfrm>
          <a:prstGeom prst="rect">
            <a:avLst/>
          </a:prstGeom>
          <a:solidFill>
            <a:srgbClr val="00ABBC"/>
          </a:solidFill>
          <a:ln w="28575">
            <a:solidFill>
              <a:schemeClr val="tx1"/>
            </a:solidFill>
            <a:prstDash val="solid"/>
          </a:ln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ロックについて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C14926-5004-F0DF-6AD4-E4693029A996}"/>
              </a:ext>
            </a:extLst>
          </p:cNvPr>
          <p:cNvSpPr txBox="1"/>
          <p:nvPr/>
        </p:nvSpPr>
        <p:spPr>
          <a:xfrm>
            <a:off x="6904955" y="2123658"/>
            <a:ext cx="4003946" cy="830997"/>
          </a:xfrm>
          <a:prstGeom prst="rect">
            <a:avLst/>
          </a:prstGeom>
          <a:solidFill>
            <a:srgbClr val="00ABBC"/>
          </a:solidFill>
          <a:ln w="28575">
            <a:solidFill>
              <a:schemeClr val="tx1"/>
            </a:solidFill>
            <a:prstDash val="solid"/>
          </a:ln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完全なロック機能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（スライドマスター設定）</a:t>
            </a:r>
            <a:endParaRPr kumimoji="1" lang="ja-JP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FC68C37-4701-BCC2-6B3B-D68D79BEB2A9}"/>
              </a:ext>
            </a:extLst>
          </p:cNvPr>
          <p:cNvSpPr/>
          <p:nvPr/>
        </p:nvSpPr>
        <p:spPr>
          <a:xfrm>
            <a:off x="938979" y="4733879"/>
            <a:ext cx="1608158" cy="28875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5">
            <a:extLst>
              <a:ext uri="{FF2B5EF4-FFF2-40B4-BE49-F238E27FC236}">
                <a16:creationId xmlns:a16="http://schemas.microsoft.com/office/drawing/2014/main" id="{FFE98910-6F70-3BC5-28A2-5DB1795FD0F8}"/>
              </a:ext>
            </a:extLst>
          </p:cNvPr>
          <p:cNvSpPr txBox="1"/>
          <p:nvPr/>
        </p:nvSpPr>
        <p:spPr>
          <a:xfrm>
            <a:off x="2744958" y="2954655"/>
            <a:ext cx="2897969" cy="2031325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ロックしたい図形で「右クリック→ロック」</a:t>
            </a:r>
            <a:r>
              <a:rPr lang="ja-JP" altLang="en-US" sz="14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で設定できます。</a:t>
            </a:r>
            <a:endParaRPr lang="en-US" altLang="ja-JP" sz="1400" dirty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ロック中はサイズ、位置の書式設定がグレーアウトになり、高さ、幅、角度の変更や移動ができなくなります。ただし、選択や複製</a:t>
            </a:r>
            <a:r>
              <a:rPr lang="ja-JP" altLang="en-US" sz="1400" dirty="0">
                <a:solidFill>
                  <a:sysClr val="windowText" lastClr="000000"/>
                </a:solidFill>
                <a:latin typeface="メイリオ"/>
                <a:ea typeface="メイリオ"/>
              </a:rPr>
              <a:t>、文字の追記・修正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ができます。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デフォルトでは名前のテキストボックスをロック設定しています。</a:t>
            </a: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/>
              <a:ea typeface="メイリオ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52D07BA0-4667-FF97-0B12-6A45BE4FB3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083" y="3031861"/>
            <a:ext cx="5584321" cy="103413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BFF41F-9C77-694D-9E5E-A7094D0BC791}"/>
              </a:ext>
            </a:extLst>
          </p:cNvPr>
          <p:cNvSpPr/>
          <p:nvPr/>
        </p:nvSpPr>
        <p:spPr>
          <a:xfrm>
            <a:off x="11565583" y="3028758"/>
            <a:ext cx="445235" cy="28875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04CC520-F584-D215-662B-198721721C78}"/>
              </a:ext>
            </a:extLst>
          </p:cNvPr>
          <p:cNvSpPr/>
          <p:nvPr/>
        </p:nvSpPr>
        <p:spPr>
          <a:xfrm>
            <a:off x="8372477" y="3317516"/>
            <a:ext cx="449015" cy="5694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F8CDA25D-2482-06B9-2726-6FE9DFE4B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26982" y="4519734"/>
            <a:ext cx="1130903" cy="220112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テキスト ボックス 5">
            <a:extLst>
              <a:ext uri="{FF2B5EF4-FFF2-40B4-BE49-F238E27FC236}">
                <a16:creationId xmlns:a16="http://schemas.microsoft.com/office/drawing/2014/main" id="{E00AE756-249E-D551-0BE5-D8779428BD91}"/>
              </a:ext>
            </a:extLst>
          </p:cNvPr>
          <p:cNvSpPr txBox="1"/>
          <p:nvPr/>
        </p:nvSpPr>
        <p:spPr>
          <a:xfrm>
            <a:off x="6642669" y="4135324"/>
            <a:ext cx="3730151" cy="2677656"/>
          </a:xfrm>
          <a:prstGeom prst="rect">
            <a:avLst/>
          </a:prstGeom>
          <a:noFill/>
          <a:ln w="28575">
            <a:solidFill>
              <a:schemeClr val="tx1"/>
            </a:solidFill>
            <a:prstDash val="solid"/>
          </a:ln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左のロックは完全なロックではありません。完全にロック（</a:t>
            </a:r>
            <a:r>
              <a:rPr lang="ja-JP" altLang="en-US" sz="1400">
                <a:solidFill>
                  <a:sysClr val="windowText" lastClr="000000"/>
                </a:solidFill>
                <a:latin typeface="メイリオ"/>
                <a:ea typeface="メイリオ"/>
              </a:rPr>
              <a:t>それ自体に</a:t>
            </a:r>
            <a:r>
              <a:rPr kumimoji="1" lang="ja-JP" altLang="en-US" sz="140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触れなく</a:t>
            </a:r>
            <a:r>
              <a:rPr lang="ja-JP" altLang="en-US" sz="1400">
                <a:solidFill>
                  <a:sysClr val="windowText" lastClr="000000"/>
                </a:solidFill>
                <a:latin typeface="メイリオ"/>
                <a:ea typeface="メイリオ"/>
              </a:rPr>
              <a:t>する</a:t>
            </a:r>
            <a:r>
              <a:rPr kumimoji="1" lang="ja-JP" altLang="en-US" sz="140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メイリオ"/>
                <a:ea typeface="メイリオ"/>
              </a:rPr>
              <a:t>）には、スライドマスターに登録したい図形を設定します。「表示→スライドマスター」で設定画面になります。</a:t>
            </a:r>
            <a:endParaRPr kumimoji="1" lang="en-US" altLang="ja-JP" sz="140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メイリオ"/>
                <a:ea typeface="メイリオ"/>
              </a:rPr>
              <a:t>デフォルトではまとめ・振り返り領域のスライドマスターを設定しています。ご自身でスライドマスターを登録することもできますし、選択したスライドマスターを切り替えることも可能です。</a:t>
            </a:r>
            <a:r>
              <a:rPr lang="ja-JP" altLang="en-US" sz="1400" b="1" u="sng" dirty="0">
                <a:solidFill>
                  <a:srgbClr val="FF0000"/>
                </a:solidFill>
                <a:latin typeface="メイリオ"/>
                <a:ea typeface="メイリオ"/>
              </a:rPr>
              <a:t>シンプルな白紙にしたい場合は「ホーム→レイアウト」で白紙を選択してください。</a:t>
            </a:r>
            <a:endParaRPr kumimoji="1" lang="en-US" altLang="ja-JP" sz="14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/>
              <a:ea typeface="メイリオ"/>
            </a:endParaRPr>
          </a:p>
        </p:txBody>
      </p:sp>
      <p:sp>
        <p:nvSpPr>
          <p:cNvPr id="16" name="二等辺三角形 15">
            <a:extLst>
              <a:ext uri="{FF2B5EF4-FFF2-40B4-BE49-F238E27FC236}">
                <a16:creationId xmlns:a16="http://schemas.microsoft.com/office/drawing/2014/main" id="{B56E624F-349E-0B09-F6B2-2F83ADF9CBBD}"/>
              </a:ext>
            </a:extLst>
          </p:cNvPr>
          <p:cNvSpPr/>
          <p:nvPr/>
        </p:nvSpPr>
        <p:spPr>
          <a:xfrm rot="10800000">
            <a:off x="10993125" y="4162685"/>
            <a:ext cx="622031" cy="236294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B119830B-CAFF-F432-B8A0-697AE92BE3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4828" y="5401479"/>
            <a:ext cx="2897970" cy="128949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29A0180-0C54-C798-CEE3-15F7DD085FA2}"/>
              </a:ext>
            </a:extLst>
          </p:cNvPr>
          <p:cNvCxnSpPr>
            <a:cxnSpLocks/>
          </p:cNvCxnSpPr>
          <p:nvPr/>
        </p:nvCxnSpPr>
        <p:spPr>
          <a:xfrm flipH="1" flipV="1">
            <a:off x="6180898" y="6197600"/>
            <a:ext cx="499871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B2F316B-DD4B-4302-29FD-5DCCFCAB35A3}"/>
              </a:ext>
            </a:extLst>
          </p:cNvPr>
          <p:cNvSpPr/>
          <p:nvPr/>
        </p:nvSpPr>
        <p:spPr>
          <a:xfrm>
            <a:off x="4556740" y="5605113"/>
            <a:ext cx="710405" cy="16510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140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56897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213123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427830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6790292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506626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4216867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513790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6202860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046581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968257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617561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55243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590238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460267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599063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34073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299221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3280843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218C06-BAC3-D57F-C90C-BF8B974F4C8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63341" y="124048"/>
            <a:ext cx="3900935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2400" b="1" dirty="0">
                <a:ea typeface="ＭＳ Ｐゴシック"/>
                <a:cs typeface="Calibri"/>
              </a:rPr>
              <a:t>名前　　</a:t>
            </a:r>
          </a:p>
        </p:txBody>
      </p:sp>
    </p:spTree>
    <p:extLst>
      <p:ext uri="{BB962C8B-B14F-4D97-AF65-F5344CB8AC3E}">
        <p14:creationId xmlns:p14="http://schemas.microsoft.com/office/powerpoint/2010/main" val="117497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ドミナントトーン">
      <a:dk1>
        <a:srgbClr val="414141"/>
      </a:dk1>
      <a:lt1>
        <a:srgbClr val="FFFFFF"/>
      </a:lt1>
      <a:dk2>
        <a:srgbClr val="44546A"/>
      </a:dk2>
      <a:lt2>
        <a:srgbClr val="E7E6E6"/>
      </a:lt2>
      <a:accent1>
        <a:srgbClr val="A2BCE2"/>
      </a:accent1>
      <a:accent2>
        <a:srgbClr val="F5AF90"/>
      </a:accent2>
      <a:accent3>
        <a:srgbClr val="FFF9B1"/>
      </a:accent3>
      <a:accent4>
        <a:srgbClr val="A5D4AD"/>
      </a:accent4>
      <a:accent5>
        <a:srgbClr val="FED28A"/>
      </a:accent5>
      <a:accent6>
        <a:srgbClr val="A5A5A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kumimoji="1" dirty="0">
            <a:solidFill>
              <a:schemeClr val="bg2">
                <a:lumMod val="1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335</Words>
  <Application>Microsoft Office PowerPoint</Application>
  <PresentationFormat>ワイド画面</PresentationFormat>
  <Paragraphs>52</Paragraphs>
  <Slides>21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7" baseType="lpstr">
      <vt:lpstr>HGP創英角ﾎﾟｯﾌﾟ体</vt:lpstr>
      <vt:lpstr>ＭＳ Ｐゴシック</vt:lpstr>
      <vt:lpstr>メイリオ</vt:lpstr>
      <vt:lpstr>游ゴシック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2025-07-16T09:54:40Z</dcterms:created>
  <dcterms:modified xsi:type="dcterms:W3CDTF">2025-07-16T09:54:45Z</dcterms:modified>
</cp:coreProperties>
</file>