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95" r:id="rId4"/>
    <p:sldId id="296" r:id="rId5"/>
    <p:sldId id="297" r:id="rId6"/>
    <p:sldId id="258" r:id="rId7"/>
    <p:sldId id="260" r:id="rId8"/>
    <p:sldId id="261" r:id="rId9"/>
    <p:sldId id="262" r:id="rId10"/>
    <p:sldId id="263" r:id="rId11"/>
    <p:sldId id="264" r:id="rId12"/>
    <p:sldId id="265" r:id="rId13"/>
    <p:sldId id="279" r:id="rId14"/>
    <p:sldId id="281" r:id="rId15"/>
    <p:sldId id="282" r:id="rId16"/>
    <p:sldId id="294" r:id="rId17"/>
    <p:sldId id="298" r:id="rId18"/>
    <p:sldId id="301" r:id="rId19"/>
    <p:sldId id="299" r:id="rId20"/>
    <p:sldId id="302" r:id="rId21"/>
    <p:sldId id="303" r:id="rId22"/>
    <p:sldId id="304" r:id="rId23"/>
    <p:sldId id="305" r:id="rId24"/>
    <p:sldId id="306" r:id="rId25"/>
    <p:sldId id="307" r:id="rId26"/>
    <p:sldId id="308" r:id="rId27"/>
    <p:sldId id="309" r:id="rId28"/>
    <p:sldId id="300" r:id="rId29"/>
    <p:sldId id="310" r:id="rId30"/>
    <p:sldId id="311" r:id="rId31"/>
    <p:sldId id="313" r:id="rId32"/>
    <p:sldId id="316" r:id="rId33"/>
    <p:sldId id="317" r:id="rId34"/>
    <p:sldId id="318" r:id="rId35"/>
    <p:sldId id="329" r:id="rId36"/>
    <p:sldId id="319" r:id="rId37"/>
    <p:sldId id="320" r:id="rId38"/>
    <p:sldId id="322" r:id="rId39"/>
    <p:sldId id="321" r:id="rId40"/>
    <p:sldId id="323" r:id="rId41"/>
    <p:sldId id="324" r:id="rId42"/>
    <p:sldId id="325" r:id="rId43"/>
    <p:sldId id="314" r:id="rId44"/>
    <p:sldId id="327" r:id="rId45"/>
    <p:sldId id="326" r:id="rId46"/>
    <p:sldId id="328" r:id="rId47"/>
    <p:sldId id="315" r:id="rId48"/>
    <p:sldId id="312" r:id="rId49"/>
    <p:sldId id="330" r:id="rId50"/>
    <p:sldId id="336" r:id="rId51"/>
    <p:sldId id="331" r:id="rId52"/>
    <p:sldId id="337" r:id="rId53"/>
    <p:sldId id="338" r:id="rId54"/>
    <p:sldId id="339" r:id="rId55"/>
    <p:sldId id="332" r:id="rId56"/>
    <p:sldId id="340" r:id="rId57"/>
    <p:sldId id="341" r:id="rId58"/>
    <p:sldId id="333" r:id="rId59"/>
    <p:sldId id="335" r:id="rId60"/>
    <p:sldId id="342" r:id="rId61"/>
    <p:sldId id="343" r:id="rId62"/>
    <p:sldId id="344"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11F35ED-9C07-4D08-B2A2-A32A3AE7B4E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89D2A43-331D-49F5-9F4F-A50595F676E0}" type="slidenum">
              <a:rPr kumimoji="1" lang="ja-JP" altLang="en-US" smtClean="0"/>
              <a:t>‹#›</a:t>
            </a:fld>
            <a:endParaRPr kumimoji="1" lang="ja-JP" alt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81548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2256922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324926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46116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11F35ED-9C07-4D08-B2A2-A32A3AE7B4EA}" type="datetimeFigureOut">
              <a:rPr kumimoji="1" lang="ja-JP" altLang="en-US" smtClean="0"/>
              <a:t>2020/5/12</a:t>
            </a:fld>
            <a:endParaRPr kumimoji="1" lang="ja-JP" alt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89D2A43-331D-49F5-9F4F-A50595F676E0}" type="slidenum">
              <a:rPr kumimoji="1" lang="ja-JP" altLang="en-US" smtClean="0"/>
              <a:t>‹#›</a:t>
            </a:fld>
            <a:endParaRPr kumimoji="1" lang="ja-JP" alt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8912123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83220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149202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134093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F35ED-9C07-4D08-B2A2-A32A3AE7B4EA}" type="datetimeFigureOut">
              <a:rPr kumimoji="1" lang="ja-JP" altLang="en-US" smtClean="0"/>
              <a:t>2020/5/12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89D2A43-331D-49F5-9F4F-A50595F676E0}" type="slidenum">
              <a:rPr kumimoji="1" lang="ja-JP" altLang="en-US" smtClean="0"/>
              <a:t>‹#›</a:t>
            </a:fld>
            <a:endParaRPr kumimoji="1" lang="ja-JP" altLang="en-US"/>
          </a:p>
        </p:txBody>
      </p:sp>
    </p:spTree>
    <p:extLst>
      <p:ext uri="{BB962C8B-B14F-4D97-AF65-F5344CB8AC3E}">
        <p14:creationId xmlns:p14="http://schemas.microsoft.com/office/powerpoint/2010/main" val="277668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11F35ED-9C07-4D08-B2A2-A32A3AE7B4E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89D2A43-331D-49F5-9F4F-A50595F676E0}" type="slidenum">
              <a:rPr kumimoji="1" lang="ja-JP" altLang="en-US" smtClean="0"/>
              <a:t>‹#›</a:t>
            </a:fld>
            <a:endParaRPr kumimoji="1" lang="ja-JP"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509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11F35ED-9C07-4D08-B2A2-A32A3AE7B4EA}" type="datetimeFigureOut">
              <a:rPr kumimoji="1" lang="ja-JP" altLang="en-US" smtClean="0"/>
              <a:t>2020/5/12</a:t>
            </a:fld>
            <a:endParaRPr kumimoji="1" lang="ja-JP" alt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89D2A43-331D-49F5-9F4F-A50595F676E0}" type="slidenum">
              <a:rPr kumimoji="1" lang="ja-JP" altLang="en-US" smtClean="0"/>
              <a:t>‹#›</a:t>
            </a:fld>
            <a:endParaRPr kumimoji="1" lang="ja-JP"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106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11F35ED-9C07-4D08-B2A2-A32A3AE7B4EA}" type="datetimeFigureOut">
              <a:rPr kumimoji="1" lang="ja-JP" altLang="en-US" smtClean="0"/>
              <a:t>2020/5/12</a:t>
            </a:fld>
            <a:endParaRPr kumimoji="1" lang="ja-JP" alt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89D2A43-331D-49F5-9F4F-A50595F676E0}" type="slidenum">
              <a:rPr kumimoji="1" lang="ja-JP" altLang="en-US" smtClean="0"/>
              <a:t>‹#›</a:t>
            </a:fld>
            <a:endParaRPr kumimoji="1" lang="ja-JP" alt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582945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89000"/>
        </a:lnSpc>
        <a:spcBef>
          <a:spcPct val="0"/>
        </a:spcBef>
        <a:buNone/>
        <a:defRPr kumimoji="1"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p3"/><Relationship Id="rId1" Type="http://schemas.microsoft.com/office/2007/relationships/media" Target="../media/media42.mp3"/><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p3"/><Relationship Id="rId1" Type="http://schemas.microsoft.com/office/2007/relationships/media" Target="../media/media43.mp3"/><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p3"/><Relationship Id="rId1" Type="http://schemas.microsoft.com/office/2007/relationships/media" Target="../media/media44.mp3"/><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p3"/><Relationship Id="rId1" Type="http://schemas.microsoft.com/office/2007/relationships/media" Target="../media/media45.mp3"/><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p3"/><Relationship Id="rId1" Type="http://schemas.microsoft.com/office/2007/relationships/media" Target="../media/media46.mp3"/><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p3"/><Relationship Id="rId1" Type="http://schemas.microsoft.com/office/2007/relationships/media" Target="../media/media47.mp3"/><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p3"/><Relationship Id="rId1" Type="http://schemas.microsoft.com/office/2007/relationships/media" Target="../media/media48.mp3"/><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p3"/><Relationship Id="rId1" Type="http://schemas.microsoft.com/office/2007/relationships/media" Target="../media/media49.mp3"/><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p3"/><Relationship Id="rId1" Type="http://schemas.microsoft.com/office/2007/relationships/media" Target="../media/media50.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p3"/><Relationship Id="rId1" Type="http://schemas.microsoft.com/office/2007/relationships/media" Target="../media/media51.mp3"/><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p3"/><Relationship Id="rId1" Type="http://schemas.microsoft.com/office/2007/relationships/media" Target="../media/media52.mp3"/><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p3"/><Relationship Id="rId1" Type="http://schemas.microsoft.com/office/2007/relationships/media" Target="../media/media53.mp3"/><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67097" y="1717286"/>
            <a:ext cx="9653452" cy="2528143"/>
          </a:xfrm>
        </p:spPr>
        <p:txBody>
          <a:bodyPr/>
          <a:lstStyle/>
          <a:p>
            <a:r>
              <a:rPr lang="en-US" altLang="ja-JP" sz="14000" cap="none" dirty="0">
                <a:solidFill>
                  <a:schemeClr val="accent6">
                    <a:lumMod val="50000"/>
                  </a:schemeClr>
                </a:solidFill>
                <a:latin typeface="Berlin Sans FB" panose="020E0602020502020306" pitchFamily="34" charset="0"/>
              </a:rPr>
              <a:t>New Words</a:t>
            </a:r>
            <a:endParaRPr kumimoji="1" lang="ja-JP" altLang="en-US" sz="14000" cap="none" dirty="0">
              <a:solidFill>
                <a:schemeClr val="accent6">
                  <a:lumMod val="50000"/>
                </a:schemeClr>
              </a:solidFill>
              <a:latin typeface="Berlin Sans FB" panose="020E0602020502020306" pitchFamily="34" charset="0"/>
            </a:endParaRPr>
          </a:p>
        </p:txBody>
      </p:sp>
      <p:sp>
        <p:nvSpPr>
          <p:cNvPr id="3" name="サブタイトル 2"/>
          <p:cNvSpPr>
            <a:spLocks noGrp="1"/>
          </p:cNvSpPr>
          <p:nvPr>
            <p:ph type="subTitle" idx="1"/>
          </p:nvPr>
        </p:nvSpPr>
        <p:spPr>
          <a:xfrm>
            <a:off x="1907178" y="4245429"/>
            <a:ext cx="8399416" cy="1149531"/>
          </a:xfrm>
        </p:spPr>
        <p:txBody>
          <a:bodyPr>
            <a:noAutofit/>
          </a:bodyPr>
          <a:lstStyle/>
          <a:p>
            <a:r>
              <a:rPr lang="ja-JP" altLang="en-US" sz="6000" dirty="0">
                <a:latin typeface="Berlin Sans FB" panose="020E0602020502020306" pitchFamily="34" charset="0"/>
              </a:rPr>
              <a:t>１年生のおさらい</a:t>
            </a:r>
            <a:endParaRPr kumimoji="1" lang="en-US" altLang="ja-JP" sz="6000" dirty="0">
              <a:latin typeface="Berlin Sans FB" panose="020E0602020502020306" pitchFamily="34" charset="0"/>
            </a:endParaRPr>
          </a:p>
        </p:txBody>
      </p:sp>
    </p:spTree>
    <p:extLst>
      <p:ext uri="{BB962C8B-B14F-4D97-AF65-F5344CB8AC3E}">
        <p14:creationId xmlns:p14="http://schemas.microsoft.com/office/powerpoint/2010/main" val="2315085306"/>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plane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飛行機</a:t>
            </a:r>
            <a:endParaRPr kumimoji="1" lang="ja-JP" altLang="en-US" sz="8000" dirty="0"/>
          </a:p>
        </p:txBody>
      </p:sp>
      <p:pic>
        <p:nvPicPr>
          <p:cNvPr id="4" name="pla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92492" y="3116327"/>
            <a:ext cx="609600" cy="609600"/>
          </a:xfrm>
          <a:prstGeom prst="rect">
            <a:avLst/>
          </a:prstGeom>
        </p:spPr>
      </p:pic>
    </p:spTree>
    <p:extLst>
      <p:ext uri="{BB962C8B-B14F-4D97-AF65-F5344CB8AC3E}">
        <p14:creationId xmlns:p14="http://schemas.microsoft.com/office/powerpoint/2010/main" val="10336167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9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big</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371600" y="4114800"/>
            <a:ext cx="10032273" cy="1323439"/>
          </a:xfrm>
          <a:prstGeom prst="rect">
            <a:avLst/>
          </a:prstGeom>
          <a:noFill/>
        </p:spPr>
        <p:txBody>
          <a:bodyPr wrap="square" rtlCol="0">
            <a:spAutoFit/>
          </a:bodyPr>
          <a:lstStyle/>
          <a:p>
            <a:pPr algn="ctr"/>
            <a:r>
              <a:rPr kumimoji="1" lang="en-US" altLang="ja-JP" sz="8000" dirty="0">
                <a:solidFill>
                  <a:prstClr val="black"/>
                </a:solidFill>
                <a:latin typeface="+mn-ea"/>
              </a:rPr>
              <a:t>[</a:t>
            </a:r>
            <a:r>
              <a:rPr kumimoji="1" lang="ja-JP" altLang="en-US" sz="8000" dirty="0">
                <a:solidFill>
                  <a:prstClr val="black"/>
                </a:solidFill>
                <a:latin typeface="+mn-ea"/>
              </a:rPr>
              <a:t>形</a:t>
            </a:r>
            <a:r>
              <a:rPr kumimoji="1" lang="en-US" altLang="ja-JP" sz="8000" dirty="0">
                <a:solidFill>
                  <a:prstClr val="black"/>
                </a:solidFill>
                <a:latin typeface="+mn-ea"/>
              </a:rPr>
              <a:t>]</a:t>
            </a:r>
            <a:r>
              <a:rPr kumimoji="1" lang="ja-JP" altLang="en-US" sz="8000" dirty="0">
                <a:solidFill>
                  <a:prstClr val="black"/>
                </a:solidFill>
                <a:latin typeface="+mn-ea"/>
              </a:rPr>
              <a:t> 大きい、重大な</a:t>
            </a:r>
            <a:endParaRPr kumimoji="1" lang="en-US" altLang="ja-JP" sz="8000" dirty="0">
              <a:solidFill>
                <a:prstClr val="black"/>
              </a:solidFill>
              <a:latin typeface="+mn-ea"/>
            </a:endParaRPr>
          </a:p>
        </p:txBody>
      </p:sp>
      <p:pic>
        <p:nvPicPr>
          <p:cNvPr id="4" name="b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2778" y="3116327"/>
            <a:ext cx="609600" cy="609600"/>
          </a:xfrm>
          <a:prstGeom prst="rect">
            <a:avLst/>
          </a:prstGeom>
        </p:spPr>
      </p:pic>
    </p:spTree>
    <p:extLst>
      <p:ext uri="{BB962C8B-B14F-4D97-AF65-F5344CB8AC3E}">
        <p14:creationId xmlns:p14="http://schemas.microsoft.com/office/powerpoint/2010/main" val="2026684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37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saw</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630403" y="4114800"/>
            <a:ext cx="9877974"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動</a:t>
            </a:r>
            <a:r>
              <a:rPr kumimoji="1" lang="en-US" altLang="ja-JP" sz="8000" dirty="0">
                <a:latin typeface="+mn-ea"/>
              </a:rPr>
              <a:t>] </a:t>
            </a:r>
            <a:r>
              <a:rPr kumimoji="1" lang="en-US" altLang="ja-JP" sz="8000" dirty="0">
                <a:latin typeface="Comic Sans MS" panose="030F0702030302020204" pitchFamily="66" charset="0"/>
              </a:rPr>
              <a:t>see</a:t>
            </a:r>
            <a:r>
              <a:rPr kumimoji="1" lang="ja-JP" altLang="en-US" sz="8000" dirty="0">
                <a:latin typeface="+mn-ea"/>
              </a:rPr>
              <a:t>の過去形</a:t>
            </a:r>
            <a:endParaRPr kumimoji="1" lang="ja-JP" altLang="en-US" sz="8000" dirty="0"/>
          </a:p>
        </p:txBody>
      </p:sp>
      <p:pic>
        <p:nvPicPr>
          <p:cNvPr id="4" name="s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7909" y="3116327"/>
            <a:ext cx="609600" cy="609600"/>
          </a:xfrm>
          <a:prstGeom prst="rect">
            <a:avLst/>
          </a:prstGeom>
        </p:spPr>
      </p:pic>
    </p:spTree>
    <p:extLst>
      <p:ext uri="{BB962C8B-B14F-4D97-AF65-F5344CB8AC3E}">
        <p14:creationId xmlns:p14="http://schemas.microsoft.com/office/powerpoint/2010/main" val="1666450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9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thing(s)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836023" y="4114800"/>
            <a:ext cx="11234057"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 </a:t>
            </a:r>
            <a:r>
              <a:rPr kumimoji="1" lang="ja-JP" altLang="en-US" sz="8000" dirty="0">
                <a:latin typeface="+mn-ea"/>
              </a:rPr>
              <a:t>もの、こと</a:t>
            </a:r>
            <a:endParaRPr kumimoji="1" lang="ja-JP" altLang="en-US" sz="8000" dirty="0"/>
          </a:p>
        </p:txBody>
      </p:sp>
      <p:pic>
        <p:nvPicPr>
          <p:cNvPr id="4" name="th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6526" y="3310764"/>
            <a:ext cx="609600" cy="609600"/>
          </a:xfrm>
          <a:prstGeom prst="rect">
            <a:avLst/>
          </a:prstGeom>
        </p:spPr>
      </p:pic>
    </p:spTree>
    <p:extLst>
      <p:ext uri="{BB962C8B-B14F-4D97-AF65-F5344CB8AC3E}">
        <p14:creationId xmlns:p14="http://schemas.microsoft.com/office/powerpoint/2010/main" val="11401006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rain(</a:t>
            </a:r>
            <a:r>
              <a:rPr kumimoji="1" lang="en-US" altLang="ja-JP" sz="18000" dirty="0" err="1">
                <a:solidFill>
                  <a:srgbClr val="FF0000"/>
                </a:solidFill>
                <a:latin typeface="Comic Sans MS" panose="030F0702030302020204" pitchFamily="66" charset="0"/>
              </a:rPr>
              <a:t>ing</a:t>
            </a:r>
            <a:r>
              <a:rPr kumimoji="1" lang="en-US" altLang="ja-JP" sz="18000" dirty="0">
                <a:solidFill>
                  <a:srgbClr val="FF0000"/>
                </a:solidFill>
                <a:latin typeface="Comic Sans MS" panose="030F0702030302020204" pitchFamily="66" charset="0"/>
              </a:rPr>
              <a:t>)</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60746" y="4036423"/>
            <a:ext cx="10802982" cy="224676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動</a:t>
            </a:r>
            <a:r>
              <a:rPr kumimoji="1" lang="en-US" altLang="ja-JP" sz="8000" dirty="0">
                <a:latin typeface="+mn-ea"/>
              </a:rPr>
              <a:t>] </a:t>
            </a:r>
            <a:r>
              <a:rPr kumimoji="1" lang="ja-JP" altLang="en-US" sz="8000" dirty="0">
                <a:latin typeface="+mn-ea"/>
              </a:rPr>
              <a:t>雨が降る</a:t>
            </a:r>
            <a:endParaRPr kumimoji="1" lang="en-US" altLang="ja-JP" sz="8000" dirty="0">
              <a:latin typeface="+mn-ea"/>
            </a:endParaRPr>
          </a:p>
          <a:p>
            <a:pPr algn="ctr"/>
            <a:r>
              <a:rPr kumimoji="1" lang="ja-JP" altLang="en-US" sz="6000" dirty="0">
                <a:latin typeface="+mn-ea"/>
              </a:rPr>
              <a:t>（主語は</a:t>
            </a:r>
            <a:r>
              <a:rPr kumimoji="1" lang="en-US" altLang="ja-JP" sz="6000" dirty="0">
                <a:latin typeface="Comic Sans MS" panose="030F0702030302020204" pitchFamily="66" charset="0"/>
              </a:rPr>
              <a:t>it</a:t>
            </a:r>
            <a:r>
              <a:rPr kumimoji="1" lang="ja-JP" altLang="en-US" sz="6000" dirty="0">
                <a:latin typeface="Comic Sans MS" panose="030F0702030302020204" pitchFamily="66" charset="0"/>
              </a:rPr>
              <a:t>になる</a:t>
            </a:r>
            <a:r>
              <a:rPr kumimoji="1" lang="ja-JP" altLang="en-US" sz="6000" dirty="0">
                <a:latin typeface="+mn-ea"/>
              </a:rPr>
              <a:t>）</a:t>
            </a:r>
            <a:endParaRPr kumimoji="1" lang="ja-JP" altLang="en-US" sz="6000" dirty="0"/>
          </a:p>
        </p:txBody>
      </p:sp>
      <p:pic>
        <p:nvPicPr>
          <p:cNvPr id="4" name="ra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9272" y="3271575"/>
            <a:ext cx="609600" cy="609600"/>
          </a:xfrm>
          <a:prstGeom prst="rect">
            <a:avLst/>
          </a:prstGeom>
        </p:spPr>
      </p:pic>
    </p:spTree>
    <p:extLst>
      <p:ext uri="{BB962C8B-B14F-4D97-AF65-F5344CB8AC3E}">
        <p14:creationId xmlns:p14="http://schemas.microsoft.com/office/powerpoint/2010/main" val="40786707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96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6651" y="863605"/>
            <a:ext cx="10842172"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cold</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966652" y="4114800"/>
            <a:ext cx="11011988"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形</a:t>
            </a:r>
            <a:r>
              <a:rPr kumimoji="1" lang="en-US" altLang="ja-JP" sz="8000" dirty="0">
                <a:latin typeface="+mn-ea"/>
              </a:rPr>
              <a:t>] </a:t>
            </a:r>
            <a:r>
              <a:rPr kumimoji="1" lang="ja-JP" altLang="en-US" sz="8000" dirty="0">
                <a:latin typeface="+mn-ea"/>
              </a:rPr>
              <a:t>寒い</a:t>
            </a:r>
            <a:endParaRPr kumimoji="1" lang="ja-JP" altLang="en-US" sz="8000" dirty="0"/>
          </a:p>
        </p:txBody>
      </p:sp>
      <p:pic>
        <p:nvPicPr>
          <p:cNvPr id="4" name="co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56914" y="3116327"/>
            <a:ext cx="609600" cy="609600"/>
          </a:xfrm>
          <a:prstGeom prst="rect">
            <a:avLst/>
          </a:prstGeom>
        </p:spPr>
      </p:pic>
    </p:spTree>
    <p:extLst>
      <p:ext uri="{BB962C8B-B14F-4D97-AF65-F5344CB8AC3E}">
        <p14:creationId xmlns:p14="http://schemas.microsoft.com/office/powerpoint/2010/main" val="36840970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482"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6651" y="863605"/>
            <a:ext cx="10842172"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date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966652" y="4114800"/>
            <a:ext cx="11011988"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 </a:t>
            </a:r>
            <a:r>
              <a:rPr kumimoji="1" lang="ja-JP" altLang="en-US" sz="8000" dirty="0">
                <a:latin typeface="+mn-ea"/>
              </a:rPr>
              <a:t>月日、日付、日時</a:t>
            </a:r>
            <a:endParaRPr kumimoji="1" lang="ja-JP" altLang="en-US" sz="8000" dirty="0"/>
          </a:p>
        </p:txBody>
      </p:sp>
      <p:pic>
        <p:nvPicPr>
          <p:cNvPr id="4" name="d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9611" y="3116327"/>
            <a:ext cx="609600" cy="609600"/>
          </a:xfrm>
          <a:prstGeom prst="rect">
            <a:avLst/>
          </a:prstGeom>
        </p:spPr>
      </p:pic>
    </p:spTree>
    <p:extLst>
      <p:ext uri="{BB962C8B-B14F-4D97-AF65-F5344CB8AC3E}">
        <p14:creationId xmlns:p14="http://schemas.microsoft.com/office/powerpoint/2010/main" val="22344122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9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7049" y="1301360"/>
            <a:ext cx="9987378" cy="2042731"/>
          </a:xfrm>
        </p:spPr>
        <p:txBody>
          <a:bodyPr>
            <a:normAutofit/>
          </a:bodyPr>
          <a:lstStyle/>
          <a:p>
            <a:r>
              <a:rPr lang="en-US" altLang="ja-JP" sz="11000" cap="none" dirty="0">
                <a:latin typeface="Berlin Sans FB" panose="020E0602020502020306" pitchFamily="34" charset="0"/>
                <a:ea typeface="UD デジタル 教科書体 NP-B" panose="02020700000000000000" pitchFamily="18" charset="-128"/>
              </a:rPr>
              <a:t>Presentation3</a:t>
            </a:r>
            <a:r>
              <a:rPr kumimoji="1" lang="en-US" altLang="ja-JP" sz="11000" cap="none" dirty="0">
                <a:latin typeface="Berlin Sans FB" panose="020E0602020502020306" pitchFamily="34" charset="0"/>
                <a:ea typeface="UD デジタル 教科書体 NP-B" panose="02020700000000000000" pitchFamily="18" charset="-128"/>
              </a:rPr>
              <a:t> </a:t>
            </a:r>
            <a:r>
              <a:rPr kumimoji="1" lang="ja-JP" altLang="en-US" sz="9000" cap="none" dirty="0">
                <a:latin typeface="Berlin Sans FB" panose="020E0602020502020306" pitchFamily="34" charset="0"/>
                <a:ea typeface="UD デジタル 教科書体 NP-B" panose="02020700000000000000" pitchFamily="18" charset="-128"/>
              </a:rPr>
              <a:t>編</a:t>
            </a:r>
          </a:p>
        </p:txBody>
      </p:sp>
      <p:sp>
        <p:nvSpPr>
          <p:cNvPr id="4" name="角丸四角形吹き出し 3"/>
          <p:cNvSpPr/>
          <p:nvPr/>
        </p:nvSpPr>
        <p:spPr>
          <a:xfrm>
            <a:off x="5001679" y="3513910"/>
            <a:ext cx="4140926" cy="1828800"/>
          </a:xfrm>
          <a:prstGeom prst="wedgeRoundRectCallout">
            <a:avLst>
              <a:gd name="adj1" fmla="val -69004"/>
              <a:gd name="adj2" fmla="val 397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UD デジタル 教科書体 NK-B" panose="02020700000000000000" pitchFamily="18" charset="-128"/>
                <a:ea typeface="UD デジタル 教科書体 NK-B" panose="02020700000000000000" pitchFamily="18" charset="-128"/>
              </a:rPr>
              <a:t>１年生の教科書</a:t>
            </a:r>
            <a:endParaRPr kumimoji="1" lang="en-US" altLang="ja-JP" sz="3600" dirty="0">
              <a:latin typeface="UD デジタル 教科書体 NK-B" panose="02020700000000000000" pitchFamily="18" charset="-128"/>
              <a:ea typeface="UD デジタル 教科書体 NK-B" panose="02020700000000000000" pitchFamily="18" charset="-128"/>
            </a:endParaRPr>
          </a:p>
          <a:p>
            <a:pPr algn="ctr"/>
            <a:r>
              <a:rPr kumimoji="1" lang="en-US" altLang="ja-JP" sz="3600" dirty="0">
                <a:latin typeface="UD デジタル 教科書体 NK-B" panose="02020700000000000000" pitchFamily="18" charset="-128"/>
                <a:ea typeface="UD デジタル 教科書体 NK-B" panose="02020700000000000000" pitchFamily="18" charset="-128"/>
              </a:rPr>
              <a:t>P.126</a:t>
            </a:r>
          </a:p>
        </p:txBody>
      </p:sp>
      <p:pic>
        <p:nvPicPr>
          <p:cNvPr id="3" name="Picture 2" descr="リレーのイラスト（大人） | かわいいフリー素材集 いらすとや">
            <a:extLst>
              <a:ext uri="{FF2B5EF4-FFF2-40B4-BE49-F238E27FC236}">
                <a16:creationId xmlns:a16="http://schemas.microsoft.com/office/drawing/2014/main" id="{958B2733-EF39-4484-BDCB-31F3CD1488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128" y="4238422"/>
            <a:ext cx="3936507" cy="206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736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6651" y="863605"/>
            <a:ext cx="10842172"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sport(s)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966652" y="4114800"/>
            <a:ext cx="11011988"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 </a:t>
            </a:r>
            <a:r>
              <a:rPr kumimoji="1" lang="ja-JP" altLang="en-US" sz="8000" dirty="0">
                <a:latin typeface="+mn-ea"/>
              </a:rPr>
              <a:t>スポーツ</a:t>
            </a:r>
            <a:endParaRPr kumimoji="1" lang="ja-JP" altLang="en-US" sz="8000" dirty="0"/>
          </a:p>
        </p:txBody>
      </p:sp>
      <p:pic>
        <p:nvPicPr>
          <p:cNvPr id="4" name="sp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840" y="3116327"/>
            <a:ext cx="609600" cy="609600"/>
          </a:xfrm>
          <a:prstGeom prst="rect">
            <a:avLst/>
          </a:prstGeom>
        </p:spPr>
      </p:pic>
    </p:spTree>
    <p:extLst>
      <p:ext uri="{BB962C8B-B14F-4D97-AF65-F5344CB8AC3E}">
        <p14:creationId xmlns:p14="http://schemas.microsoft.com/office/powerpoint/2010/main" val="434884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6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ran</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run</a:t>
            </a:r>
            <a:r>
              <a:rPr lang="ja-JP" altLang="en-US" sz="8000" dirty="0">
                <a:latin typeface="+mn-ea"/>
              </a:rPr>
              <a:t>の過去形</a:t>
            </a:r>
            <a:endParaRPr kumimoji="1" lang="ja-JP" altLang="en-US" sz="8000" dirty="0">
              <a:latin typeface="+mn-ea"/>
            </a:endParaRPr>
          </a:p>
        </p:txBody>
      </p:sp>
      <p:pic>
        <p:nvPicPr>
          <p:cNvPr id="4" name="r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9532" y="2967446"/>
            <a:ext cx="609600" cy="609600"/>
          </a:xfrm>
          <a:prstGeom prst="rect">
            <a:avLst/>
          </a:prstGeom>
        </p:spPr>
      </p:pic>
    </p:spTree>
    <p:extLst>
      <p:ext uri="{BB962C8B-B14F-4D97-AF65-F5344CB8AC3E}">
        <p14:creationId xmlns:p14="http://schemas.microsoft.com/office/powerpoint/2010/main" val="34459565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68"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0" y="685800"/>
            <a:ext cx="9601200" cy="1012371"/>
          </a:xfrm>
        </p:spPr>
        <p:txBody>
          <a:bodyPr>
            <a:normAutofit/>
          </a:bodyPr>
          <a:lstStyle/>
          <a:p>
            <a:r>
              <a:rPr kumimoji="1" lang="ja-JP" altLang="en-US" sz="5500" dirty="0">
                <a:latin typeface="UD デジタル 教科書体 NP-B" panose="02020700000000000000" pitchFamily="18" charset="-128"/>
                <a:ea typeface="UD デジタル 教科書体 NP-B" panose="02020700000000000000" pitchFamily="18" charset="-128"/>
              </a:rPr>
              <a:t>本時の目標</a:t>
            </a:r>
          </a:p>
        </p:txBody>
      </p:sp>
      <p:sp>
        <p:nvSpPr>
          <p:cNvPr id="3" name="コンテンツ プレースホルダー 2"/>
          <p:cNvSpPr>
            <a:spLocks noGrp="1"/>
          </p:cNvSpPr>
          <p:nvPr>
            <p:ph idx="1"/>
          </p:nvPr>
        </p:nvSpPr>
        <p:spPr>
          <a:xfrm>
            <a:off x="1371600" y="1985554"/>
            <a:ext cx="9601200" cy="4258492"/>
          </a:xfrm>
        </p:spPr>
        <p:txBody>
          <a:bodyPr>
            <a:normAutofit/>
          </a:bodyPr>
          <a:lstStyle/>
          <a:p>
            <a:r>
              <a:rPr lang="ja-JP" altLang="en-US" sz="3600" dirty="0">
                <a:latin typeface="UD デジタル 教科書体 NP-R" panose="02020400000000000000" pitchFamily="18" charset="-128"/>
                <a:ea typeface="UD デジタル 教科書体 NP-R" panose="02020400000000000000" pitchFamily="18" charset="-128"/>
              </a:rPr>
              <a:t>１年生の教科書で習いきれなかった単語を学習する</a:t>
            </a:r>
            <a:endParaRPr lang="en-US" altLang="ja-JP" sz="3600" dirty="0">
              <a:latin typeface="UD デジタル 教科書体 NP-R" panose="02020400000000000000" pitchFamily="18" charset="-128"/>
              <a:ea typeface="UD デジタル 教科書体 NP-R" panose="02020400000000000000" pitchFamily="18" charset="-128"/>
            </a:endParaRPr>
          </a:p>
          <a:p>
            <a:r>
              <a:rPr lang="ja-JP" altLang="en-US" sz="3600" dirty="0">
                <a:latin typeface="UD デジタル 教科書体 NP-R" panose="02020400000000000000" pitchFamily="18" charset="-128"/>
                <a:ea typeface="UD デジタル 教科書体 NP-R" panose="02020400000000000000" pitchFamily="18" charset="-128"/>
              </a:rPr>
              <a:t>休校期間中に単語を覚えて再開後に向けた準備をする</a:t>
            </a:r>
            <a:endParaRPr lang="en-US" altLang="ja-JP" sz="3600" dirty="0">
              <a:latin typeface="UD デジタル 教科書体 NP-R" panose="02020400000000000000" pitchFamily="18" charset="-128"/>
              <a:ea typeface="UD デジタル 教科書体 NP-R" panose="02020400000000000000" pitchFamily="18" charset="-128"/>
            </a:endParaRPr>
          </a:p>
        </p:txBody>
      </p:sp>
      <p:pic>
        <p:nvPicPr>
          <p:cNvPr id="1026" name="Picture 2" descr="単語カードのイラスト | かわいいフリー素材集 いらすとや"/>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1340" y="3841992"/>
            <a:ext cx="2793351" cy="279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78607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win</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ja-JP" altLang="en-US" sz="8000" dirty="0">
                <a:latin typeface="+mn-ea"/>
              </a:rPr>
              <a:t>を勝ち取る</a:t>
            </a:r>
            <a:endParaRPr kumimoji="1" lang="ja-JP" altLang="en-US" sz="8000" dirty="0">
              <a:latin typeface="+mn-ea"/>
            </a:endParaRPr>
          </a:p>
        </p:txBody>
      </p:sp>
      <p:pic>
        <p:nvPicPr>
          <p:cNvPr id="4" name="w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78091" y="2954383"/>
            <a:ext cx="609600" cy="609600"/>
          </a:xfrm>
          <a:prstGeom prst="rect">
            <a:avLst/>
          </a:prstGeom>
        </p:spPr>
      </p:pic>
    </p:spTree>
    <p:extLst>
      <p:ext uri="{BB962C8B-B14F-4D97-AF65-F5344CB8AC3E}">
        <p14:creationId xmlns:p14="http://schemas.microsoft.com/office/powerpoint/2010/main" val="1523164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6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won</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win</a:t>
            </a:r>
            <a:r>
              <a:rPr lang="ja-JP" altLang="en-US" sz="8000" dirty="0">
                <a:latin typeface="+mn-ea"/>
              </a:rPr>
              <a:t>の過去形</a:t>
            </a:r>
            <a:endParaRPr kumimoji="1" lang="ja-JP" altLang="en-US" sz="8000" dirty="0">
              <a:latin typeface="+mn-ea"/>
            </a:endParaRPr>
          </a:p>
        </p:txBody>
      </p:sp>
      <p:pic>
        <p:nvPicPr>
          <p:cNvPr id="4" name="w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39348" y="3061005"/>
            <a:ext cx="609600" cy="609600"/>
          </a:xfrm>
          <a:prstGeom prst="rect">
            <a:avLst/>
          </a:prstGeom>
        </p:spPr>
      </p:pic>
    </p:spTree>
    <p:extLst>
      <p:ext uri="{BB962C8B-B14F-4D97-AF65-F5344CB8AC3E}">
        <p14:creationId xmlns:p14="http://schemas.microsoft.com/office/powerpoint/2010/main" val="39602956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9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place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順位</a:t>
            </a:r>
            <a:endParaRPr kumimoji="1" lang="ja-JP" altLang="en-US" sz="8000" dirty="0"/>
          </a:p>
        </p:txBody>
      </p:sp>
      <p:pic>
        <p:nvPicPr>
          <p:cNvPr id="4" name="pl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14560" y="3116327"/>
            <a:ext cx="609600" cy="609600"/>
          </a:xfrm>
          <a:prstGeom prst="rect">
            <a:avLst/>
          </a:prstGeom>
        </p:spPr>
      </p:pic>
    </p:spTree>
    <p:extLst>
      <p:ext uri="{BB962C8B-B14F-4D97-AF65-F5344CB8AC3E}">
        <p14:creationId xmlns:p14="http://schemas.microsoft.com/office/powerpoint/2010/main" val="38035998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370"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met</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meet</a:t>
            </a:r>
            <a:r>
              <a:rPr lang="ja-JP" altLang="en-US" sz="8000" dirty="0">
                <a:latin typeface="+mn-ea"/>
              </a:rPr>
              <a:t>の過去形</a:t>
            </a:r>
            <a:endParaRPr kumimoji="1" lang="ja-JP" altLang="en-US" sz="8000" dirty="0">
              <a:latin typeface="+mn-ea"/>
            </a:endParaRPr>
          </a:p>
        </p:txBody>
      </p:sp>
      <p:pic>
        <p:nvPicPr>
          <p:cNvPr id="4" name="m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7908" y="3142452"/>
            <a:ext cx="609600" cy="609600"/>
          </a:xfrm>
          <a:prstGeom prst="rect">
            <a:avLst/>
          </a:prstGeom>
        </p:spPr>
      </p:pic>
    </p:spTree>
    <p:extLst>
      <p:ext uri="{BB962C8B-B14F-4D97-AF65-F5344CB8AC3E}">
        <p14:creationId xmlns:p14="http://schemas.microsoft.com/office/powerpoint/2010/main" val="15609000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37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339102"/>
          </a:xfrm>
          <a:prstGeom prst="rect">
            <a:avLst/>
          </a:prstGeom>
          <a:noFill/>
        </p:spPr>
        <p:txBody>
          <a:bodyPr wrap="square" rtlCol="0">
            <a:spAutoFit/>
          </a:bodyPr>
          <a:lstStyle/>
          <a:p>
            <a:pPr algn="ctr"/>
            <a:r>
              <a:rPr kumimoji="1" lang="en-US" altLang="ja-JP" sz="14600" dirty="0">
                <a:solidFill>
                  <a:srgbClr val="FF0000"/>
                </a:solidFill>
                <a:latin typeface="Comic Sans MS" panose="030F0702030302020204" pitchFamily="66" charset="0"/>
              </a:rPr>
              <a:t>classmate(s)</a:t>
            </a:r>
            <a:endParaRPr kumimoji="1" lang="ja-JP" altLang="en-US" sz="146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同級生</a:t>
            </a:r>
            <a:endParaRPr kumimoji="1" lang="ja-JP" altLang="en-US" sz="8000" dirty="0"/>
          </a:p>
        </p:txBody>
      </p:sp>
      <p:pic>
        <p:nvPicPr>
          <p:cNvPr id="4" name="classm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8880" y="3505200"/>
            <a:ext cx="609600" cy="609600"/>
          </a:xfrm>
          <a:prstGeom prst="rect">
            <a:avLst/>
          </a:prstGeom>
        </p:spPr>
      </p:pic>
    </p:spTree>
    <p:extLst>
      <p:ext uri="{BB962C8B-B14F-4D97-AF65-F5344CB8AC3E}">
        <p14:creationId xmlns:p14="http://schemas.microsoft.com/office/powerpoint/2010/main" val="20450382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83"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made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make</a:t>
            </a:r>
            <a:r>
              <a:rPr lang="ja-JP" altLang="en-US" sz="8000" dirty="0">
                <a:latin typeface="+mn-ea"/>
              </a:rPr>
              <a:t>の過去形</a:t>
            </a:r>
            <a:endParaRPr kumimoji="1" lang="ja-JP" altLang="en-US" sz="8000" dirty="0">
              <a:latin typeface="+mn-ea"/>
            </a:endParaRPr>
          </a:p>
        </p:txBody>
      </p:sp>
      <p:pic>
        <p:nvPicPr>
          <p:cNvPr id="4" name="ma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3120" y="3142452"/>
            <a:ext cx="609600" cy="609600"/>
          </a:xfrm>
          <a:prstGeom prst="rect">
            <a:avLst/>
          </a:prstGeom>
        </p:spPr>
      </p:pic>
    </p:spTree>
    <p:extLst>
      <p:ext uri="{BB962C8B-B14F-4D97-AF65-F5344CB8AC3E}">
        <p14:creationId xmlns:p14="http://schemas.microsoft.com/office/powerpoint/2010/main" val="25793142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event(s)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出来事、行事</a:t>
            </a:r>
            <a:endParaRPr kumimoji="1" lang="ja-JP" altLang="en-US" sz="8000" dirty="0"/>
          </a:p>
        </p:txBody>
      </p:sp>
      <p:pic>
        <p:nvPicPr>
          <p:cNvPr id="4" name="ev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7966" y="3116327"/>
            <a:ext cx="609600" cy="609600"/>
          </a:xfrm>
          <a:prstGeom prst="rect">
            <a:avLst/>
          </a:prstGeom>
        </p:spPr>
      </p:pic>
    </p:spTree>
    <p:extLst>
      <p:ext uri="{BB962C8B-B14F-4D97-AF65-F5344CB8AC3E}">
        <p14:creationId xmlns:p14="http://schemas.microsoft.com/office/powerpoint/2010/main" val="3643165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874"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learn</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261884"/>
          </a:xfrm>
          <a:prstGeom prst="rect">
            <a:avLst/>
          </a:prstGeom>
          <a:noFill/>
        </p:spPr>
        <p:txBody>
          <a:bodyPr wrap="square" rtlCol="0">
            <a:spAutoFit/>
          </a:bodyPr>
          <a:lstStyle/>
          <a:p>
            <a:pPr algn="ctr"/>
            <a:r>
              <a:rPr lang="en-US" altLang="ja-JP" sz="7600" dirty="0">
                <a:latin typeface="+mn-ea"/>
              </a:rPr>
              <a:t>[</a:t>
            </a:r>
            <a:r>
              <a:rPr lang="ja-JP" altLang="en-US" sz="7600" dirty="0">
                <a:latin typeface="+mn-ea"/>
              </a:rPr>
              <a:t>動</a:t>
            </a:r>
            <a:r>
              <a:rPr lang="en-US" altLang="ja-JP" sz="7600" dirty="0">
                <a:latin typeface="+mn-ea"/>
              </a:rPr>
              <a:t>]</a:t>
            </a:r>
            <a:r>
              <a:rPr lang="ja-JP" altLang="en-US" sz="7600" dirty="0">
                <a:latin typeface="+mn-ea"/>
              </a:rPr>
              <a:t>（</a:t>
            </a:r>
            <a:r>
              <a:rPr lang="en-US" altLang="ja-JP" sz="7600" dirty="0">
                <a:latin typeface="+mn-ea"/>
              </a:rPr>
              <a:t>…</a:t>
            </a:r>
            <a:r>
              <a:rPr lang="ja-JP" altLang="en-US" sz="7600" dirty="0">
                <a:latin typeface="+mn-ea"/>
              </a:rPr>
              <a:t>を）学ぶ、習う</a:t>
            </a:r>
            <a:endParaRPr kumimoji="1" lang="ja-JP" altLang="en-US" sz="7600" dirty="0">
              <a:latin typeface="+mn-ea"/>
            </a:endParaRPr>
          </a:p>
        </p:txBody>
      </p:sp>
      <p:pic>
        <p:nvPicPr>
          <p:cNvPr id="4" name="lear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3303" y="3061005"/>
            <a:ext cx="609600" cy="609600"/>
          </a:xfrm>
          <a:prstGeom prst="rect">
            <a:avLst/>
          </a:prstGeom>
        </p:spPr>
      </p:pic>
    </p:spTree>
    <p:extLst>
      <p:ext uri="{BB962C8B-B14F-4D97-AF65-F5344CB8AC3E}">
        <p14:creationId xmlns:p14="http://schemas.microsoft.com/office/powerpoint/2010/main" val="19637569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37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6651" y="863605"/>
            <a:ext cx="10842172" cy="2862322"/>
          </a:xfrm>
          <a:prstGeom prst="rect">
            <a:avLst/>
          </a:prstGeom>
          <a:noFill/>
        </p:spPr>
        <p:txBody>
          <a:bodyPr wrap="square" rtlCol="0">
            <a:spAutoFit/>
          </a:bodyPr>
          <a:lstStyle/>
          <a:p>
            <a:pPr algn="ctr"/>
            <a:r>
              <a:rPr kumimoji="1" lang="en-US" altLang="ja-JP" sz="18000" dirty="0">
                <a:solidFill>
                  <a:srgbClr val="002060"/>
                </a:solidFill>
                <a:latin typeface="Comic Sans MS" panose="030F0702030302020204" pitchFamily="66" charset="0"/>
              </a:rPr>
              <a:t>relay</a:t>
            </a:r>
            <a:endParaRPr kumimoji="1" lang="ja-JP" altLang="en-US" sz="18000" dirty="0">
              <a:solidFill>
                <a:srgbClr val="002060"/>
              </a:solidFill>
              <a:latin typeface="Comic Sans MS" panose="030F0702030302020204" pitchFamily="66" charset="0"/>
            </a:endParaRPr>
          </a:p>
        </p:txBody>
      </p:sp>
      <p:sp>
        <p:nvSpPr>
          <p:cNvPr id="3" name="テキスト ボックス 2"/>
          <p:cNvSpPr txBox="1"/>
          <p:nvPr/>
        </p:nvSpPr>
        <p:spPr>
          <a:xfrm>
            <a:off x="966652" y="4114800"/>
            <a:ext cx="11011988" cy="1323439"/>
          </a:xfrm>
          <a:prstGeom prst="rect">
            <a:avLst/>
          </a:prstGeom>
          <a:noFill/>
        </p:spPr>
        <p:txBody>
          <a:bodyPr wrap="square" rtlCol="0">
            <a:spAutoFit/>
          </a:bodyPr>
          <a:lstStyle/>
          <a:p>
            <a:pPr algn="ctr"/>
            <a:r>
              <a:rPr kumimoji="1" lang="ja-JP" altLang="en-US" sz="8000" dirty="0"/>
              <a:t>リレー</a:t>
            </a:r>
          </a:p>
        </p:txBody>
      </p:sp>
      <p:pic>
        <p:nvPicPr>
          <p:cNvPr id="4" name="rel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6366" y="3116327"/>
            <a:ext cx="609600" cy="609600"/>
          </a:xfrm>
          <a:prstGeom prst="rect">
            <a:avLst/>
          </a:prstGeom>
        </p:spPr>
      </p:pic>
    </p:spTree>
    <p:extLst>
      <p:ext uri="{BB962C8B-B14F-4D97-AF65-F5344CB8AC3E}">
        <p14:creationId xmlns:p14="http://schemas.microsoft.com/office/powerpoint/2010/main" val="15873279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6652" y="264421"/>
            <a:ext cx="10842172" cy="4708981"/>
          </a:xfrm>
          <a:prstGeom prst="rect">
            <a:avLst/>
          </a:prstGeom>
          <a:noFill/>
        </p:spPr>
        <p:txBody>
          <a:bodyPr wrap="square" rtlCol="0">
            <a:spAutoFit/>
          </a:bodyPr>
          <a:lstStyle/>
          <a:p>
            <a:pPr algn="ctr"/>
            <a:r>
              <a:rPr kumimoji="1" lang="en-US" altLang="ja-JP" sz="15000" dirty="0">
                <a:solidFill>
                  <a:srgbClr val="002060"/>
                </a:solidFill>
                <a:latin typeface="Comic Sans MS" panose="030F0702030302020204" pitchFamily="66" charset="0"/>
              </a:rPr>
              <a:t>haunted house</a:t>
            </a:r>
            <a:endParaRPr kumimoji="1" lang="ja-JP" altLang="en-US" sz="15000" dirty="0">
              <a:solidFill>
                <a:srgbClr val="002060"/>
              </a:solidFill>
              <a:latin typeface="Comic Sans MS" panose="030F0702030302020204" pitchFamily="66" charset="0"/>
            </a:endParaRPr>
          </a:p>
        </p:txBody>
      </p:sp>
      <p:sp>
        <p:nvSpPr>
          <p:cNvPr id="3" name="テキスト ボックス 2"/>
          <p:cNvSpPr txBox="1"/>
          <p:nvPr/>
        </p:nvSpPr>
        <p:spPr>
          <a:xfrm>
            <a:off x="966652" y="5097690"/>
            <a:ext cx="11011988" cy="1323439"/>
          </a:xfrm>
          <a:prstGeom prst="rect">
            <a:avLst/>
          </a:prstGeom>
          <a:noFill/>
        </p:spPr>
        <p:txBody>
          <a:bodyPr wrap="square" rtlCol="0">
            <a:spAutoFit/>
          </a:bodyPr>
          <a:lstStyle/>
          <a:p>
            <a:pPr algn="ctr"/>
            <a:r>
              <a:rPr kumimoji="1" lang="ja-JP" altLang="en-US" sz="8000" dirty="0"/>
              <a:t>お化け屋敷</a:t>
            </a:r>
          </a:p>
        </p:txBody>
      </p:sp>
      <p:pic>
        <p:nvPicPr>
          <p:cNvPr id="4" name="hounted ho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66811" y="4121146"/>
            <a:ext cx="609600" cy="609600"/>
          </a:xfrm>
          <a:prstGeom prst="rect">
            <a:avLst/>
          </a:prstGeom>
        </p:spPr>
      </p:pic>
    </p:spTree>
    <p:extLst>
      <p:ext uri="{BB962C8B-B14F-4D97-AF65-F5344CB8AC3E}">
        <p14:creationId xmlns:p14="http://schemas.microsoft.com/office/powerpoint/2010/main" val="1963456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83"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0" y="685800"/>
            <a:ext cx="9601200" cy="1012371"/>
          </a:xfrm>
        </p:spPr>
        <p:txBody>
          <a:bodyPr>
            <a:normAutofit/>
          </a:bodyPr>
          <a:lstStyle/>
          <a:p>
            <a:r>
              <a:rPr lang="ja-JP" altLang="en-US" sz="5500" dirty="0">
                <a:latin typeface="UD デジタル 教科書体 NP-B" panose="02020700000000000000" pitchFamily="18" charset="-128"/>
                <a:ea typeface="UD デジタル 教科書体 NP-B" panose="02020700000000000000" pitchFamily="18" charset="-128"/>
              </a:rPr>
              <a:t>本時の学習のしかた</a:t>
            </a:r>
            <a:endParaRPr kumimoji="1" lang="ja-JP" altLang="en-US" sz="5500"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a:xfrm>
            <a:off x="1371599" y="1985554"/>
            <a:ext cx="9698855" cy="4619432"/>
          </a:xfrm>
        </p:spPr>
        <p:txBody>
          <a:bodyPr>
            <a:normAutofit/>
          </a:bodyPr>
          <a:lstStyle/>
          <a:p>
            <a:pPr>
              <a:buFont typeface="Wingdings" panose="05000000000000000000" pitchFamily="2" charset="2"/>
              <a:buChar char="p"/>
            </a:pPr>
            <a:r>
              <a:rPr lang="ja-JP" altLang="en-US" sz="3600" dirty="0">
                <a:latin typeface="UD デジタル 教科書体 NP-R" panose="02020400000000000000" pitchFamily="18" charset="-128"/>
                <a:ea typeface="UD デジタル 教科書体 NP-R" panose="02020400000000000000" pitchFamily="18" charset="-128"/>
              </a:rPr>
              <a:t>「単語一覧表」のプリントを準備し、日本語の意味をプリントの空欄に書き入れましょう。</a:t>
            </a:r>
            <a:endParaRPr lang="en-US" altLang="ja-JP" sz="3600"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p"/>
            </a:pPr>
            <a:r>
              <a:rPr lang="ja-JP" altLang="en-US" sz="3600" dirty="0" smtClean="0">
                <a:latin typeface="UD デジタル 教科書体 NP-R" panose="02020400000000000000" pitchFamily="18" charset="-128"/>
                <a:ea typeface="UD デジタル 教科書体 NP-R" panose="02020400000000000000" pitchFamily="18" charset="-128"/>
              </a:rPr>
              <a:t>単語の画面を開くと、単語の横</a:t>
            </a:r>
            <a:r>
              <a:rPr lang="ja-JP" altLang="en-US" sz="3600" dirty="0">
                <a:latin typeface="UD デジタル 教科書体 NP-R" panose="02020400000000000000" pitchFamily="18" charset="-128"/>
                <a:ea typeface="UD デジタル 教科書体 NP-R" panose="02020400000000000000" pitchFamily="18" charset="-128"/>
              </a:rPr>
              <a:t>にスピーカーのアイコンがあります。押すと、音声が流れます。恥ずかしがらずに自宅でもリピートして発音練習をしましょう</a:t>
            </a:r>
            <a:r>
              <a:rPr lang="ja-JP" altLang="en-US" sz="3600" dirty="0" smtClean="0">
                <a:latin typeface="UD デジタル 教科書体 NP-R" panose="02020400000000000000" pitchFamily="18" charset="-128"/>
                <a:ea typeface="UD デジタル 教科書体 NP-R" panose="02020400000000000000" pitchFamily="18" charset="-128"/>
              </a:rPr>
              <a:t>。</a:t>
            </a:r>
            <a:endParaRPr lang="en-US" altLang="ja-JP" sz="3600"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p"/>
            </a:pPr>
            <a:endParaRPr lang="en-US" altLang="ja-JP" sz="3600" dirty="0">
              <a:latin typeface="UD デジタル 教科書体 NP-R" panose="02020400000000000000" pitchFamily="18" charset="-128"/>
              <a:ea typeface="UD デジタル 教科書体 NP-R" panose="02020400000000000000" pitchFamily="18" charset="-128"/>
            </a:endParaRPr>
          </a:p>
          <a:p>
            <a:endParaRPr lang="en-US" altLang="ja-JP" sz="36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417834517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5025" y="1301360"/>
            <a:ext cx="9612971" cy="2042731"/>
          </a:xfrm>
        </p:spPr>
        <p:txBody>
          <a:bodyPr>
            <a:normAutofit/>
          </a:bodyPr>
          <a:lstStyle/>
          <a:p>
            <a:r>
              <a:rPr kumimoji="1" lang="en-US" altLang="ja-JP" sz="11000" cap="none" dirty="0">
                <a:latin typeface="Berlin Sans FB" panose="020E0602020502020306" pitchFamily="34" charset="0"/>
                <a:ea typeface="UD デジタル 教科書体 NP-B" panose="02020700000000000000" pitchFamily="18" charset="-128"/>
              </a:rPr>
              <a:t>Let’s Read </a:t>
            </a:r>
            <a:r>
              <a:rPr kumimoji="1" lang="ja-JP" altLang="en-US" sz="9000" cap="none" dirty="0">
                <a:latin typeface="Berlin Sans FB" panose="020E0602020502020306" pitchFamily="34" charset="0"/>
                <a:ea typeface="UD デジタル 教科書体 NP-B" panose="02020700000000000000" pitchFamily="18" charset="-128"/>
              </a:rPr>
              <a:t>編①</a:t>
            </a:r>
          </a:p>
        </p:txBody>
      </p:sp>
      <p:sp>
        <p:nvSpPr>
          <p:cNvPr id="4" name="角丸四角形吹き出し 3"/>
          <p:cNvSpPr/>
          <p:nvPr/>
        </p:nvSpPr>
        <p:spPr>
          <a:xfrm>
            <a:off x="4389120" y="3683726"/>
            <a:ext cx="4140926" cy="1828800"/>
          </a:xfrm>
          <a:prstGeom prst="wedgeRoundRectCallout">
            <a:avLst>
              <a:gd name="adj1" fmla="val -70934"/>
              <a:gd name="adj2" fmla="val 28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UD デジタル 教科書体 NK-B" panose="02020700000000000000" pitchFamily="18" charset="-128"/>
                <a:ea typeface="UD デジタル 教科書体 NK-B" panose="02020700000000000000" pitchFamily="18" charset="-128"/>
              </a:rPr>
              <a:t>１年生の教科書</a:t>
            </a:r>
            <a:endParaRPr kumimoji="1" lang="en-US" altLang="ja-JP" sz="3600" dirty="0">
              <a:latin typeface="UD デジタル 教科書体 NK-B" panose="02020700000000000000" pitchFamily="18" charset="-128"/>
              <a:ea typeface="UD デジタル 教科書体 NK-B" panose="02020700000000000000" pitchFamily="18" charset="-128"/>
            </a:endParaRPr>
          </a:p>
          <a:p>
            <a:pPr algn="ctr"/>
            <a:r>
              <a:rPr kumimoji="1" lang="en-US" altLang="ja-JP" sz="3600" dirty="0">
                <a:latin typeface="UD デジタル 教科書体 NK-B" panose="02020700000000000000" pitchFamily="18" charset="-128"/>
                <a:ea typeface="UD デジタル 教科書体 NK-B" panose="02020700000000000000" pitchFamily="18" charset="-128"/>
              </a:rPr>
              <a:t>P.128 </a:t>
            </a:r>
          </a:p>
        </p:txBody>
      </p:sp>
      <p:pic>
        <p:nvPicPr>
          <p:cNvPr id="2050" name="Picture 2" descr="ジビエのイラスト（猟師付き） | かわいいフリー素材集 いらすとや">
            <a:extLst>
              <a:ext uri="{FF2B5EF4-FFF2-40B4-BE49-F238E27FC236}">
                <a16:creationId xmlns:a16="http://schemas.microsoft.com/office/drawing/2014/main" id="{136212D5-0A28-4CDD-8927-247BE29967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48" y="3429000"/>
            <a:ext cx="3074986" cy="306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566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order(s)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注文</a:t>
            </a:r>
            <a:endParaRPr kumimoji="1" lang="ja-JP" altLang="en-US" sz="8000" dirty="0"/>
          </a:p>
        </p:txBody>
      </p:sp>
      <p:pic>
        <p:nvPicPr>
          <p:cNvPr id="4" name="or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4902" y="3505200"/>
            <a:ext cx="609600" cy="609600"/>
          </a:xfrm>
          <a:prstGeom prst="rect">
            <a:avLst/>
          </a:prstGeom>
        </p:spPr>
      </p:pic>
    </p:spTree>
    <p:extLst>
      <p:ext uri="{BB962C8B-B14F-4D97-AF65-F5344CB8AC3E}">
        <p14:creationId xmlns:p14="http://schemas.microsoft.com/office/powerpoint/2010/main" val="22195152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83"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lose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a:t>
            </a:r>
            <a:r>
              <a:rPr lang="ja-JP" altLang="en-US" sz="8000" dirty="0">
                <a:latin typeface="+mn-ea"/>
              </a:rPr>
              <a:t>（道）に迷う</a:t>
            </a:r>
            <a:endParaRPr kumimoji="1" lang="ja-JP" altLang="en-US" sz="8000" dirty="0">
              <a:latin typeface="+mn-ea"/>
            </a:endParaRPr>
          </a:p>
        </p:txBody>
      </p:sp>
      <p:pic>
        <p:nvPicPr>
          <p:cNvPr id="4" name="l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74480" y="3142452"/>
            <a:ext cx="609600" cy="609600"/>
          </a:xfrm>
          <a:prstGeom prst="rect">
            <a:avLst/>
          </a:prstGeom>
        </p:spPr>
      </p:pic>
    </p:spTree>
    <p:extLst>
      <p:ext uri="{BB962C8B-B14F-4D97-AF65-F5344CB8AC3E}">
        <p14:creationId xmlns:p14="http://schemas.microsoft.com/office/powerpoint/2010/main" val="41135448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9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lost</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lose</a:t>
            </a:r>
            <a:r>
              <a:rPr lang="ja-JP" altLang="en-US" sz="8000" dirty="0">
                <a:latin typeface="+mn-ea"/>
              </a:rPr>
              <a:t>の過去形</a:t>
            </a:r>
            <a:endParaRPr kumimoji="1" lang="ja-JP" altLang="en-US" sz="8000" dirty="0">
              <a:latin typeface="+mn-ea"/>
            </a:endParaRPr>
          </a:p>
        </p:txBody>
      </p:sp>
      <p:pic>
        <p:nvPicPr>
          <p:cNvPr id="4" name="lo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9531" y="3061005"/>
            <a:ext cx="609600" cy="609600"/>
          </a:xfrm>
          <a:prstGeom prst="rect">
            <a:avLst/>
          </a:prstGeom>
        </p:spPr>
      </p:pic>
    </p:spTree>
    <p:extLst>
      <p:ext uri="{BB962C8B-B14F-4D97-AF65-F5344CB8AC3E}">
        <p14:creationId xmlns:p14="http://schemas.microsoft.com/office/powerpoint/2010/main" val="28503356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560"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forest</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森</a:t>
            </a:r>
            <a:endParaRPr kumimoji="1" lang="ja-JP" altLang="en-US" sz="8000" dirty="0"/>
          </a:p>
        </p:txBody>
      </p:sp>
      <p:pic>
        <p:nvPicPr>
          <p:cNvPr id="4" name="for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2571" y="3116327"/>
            <a:ext cx="609600" cy="609600"/>
          </a:xfrm>
          <a:prstGeom prst="rect">
            <a:avLst/>
          </a:prstGeom>
        </p:spPr>
      </p:pic>
    </p:spTree>
    <p:extLst>
      <p:ext uri="{BB962C8B-B14F-4D97-AF65-F5344CB8AC3E}">
        <p14:creationId xmlns:p14="http://schemas.microsoft.com/office/powerpoint/2010/main" val="23780133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986"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found</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find</a:t>
            </a:r>
            <a:r>
              <a:rPr lang="ja-JP" altLang="en-US" sz="8000" dirty="0">
                <a:latin typeface="+mn-ea"/>
              </a:rPr>
              <a:t>の過去形</a:t>
            </a:r>
            <a:endParaRPr kumimoji="1" lang="ja-JP" altLang="en-US" sz="8000" dirty="0">
              <a:latin typeface="+mn-ea"/>
            </a:endParaRPr>
          </a:p>
        </p:txBody>
      </p:sp>
      <p:pic>
        <p:nvPicPr>
          <p:cNvPr id="4" name="f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36628" y="3142452"/>
            <a:ext cx="609600" cy="609600"/>
          </a:xfrm>
          <a:prstGeom prst="rect">
            <a:avLst/>
          </a:prstGeom>
        </p:spPr>
      </p:pic>
    </p:spTree>
    <p:extLst>
      <p:ext uri="{BB962C8B-B14F-4D97-AF65-F5344CB8AC3E}">
        <p14:creationId xmlns:p14="http://schemas.microsoft.com/office/powerpoint/2010/main" val="18958463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986"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646878"/>
          </a:xfrm>
          <a:prstGeom prst="rect">
            <a:avLst/>
          </a:prstGeom>
          <a:noFill/>
        </p:spPr>
        <p:txBody>
          <a:bodyPr wrap="square" rtlCol="0">
            <a:spAutoFit/>
          </a:bodyPr>
          <a:lstStyle/>
          <a:p>
            <a:pPr algn="ctr"/>
            <a:r>
              <a:rPr kumimoji="1" lang="en-US" altLang="ja-JP" sz="16500" dirty="0">
                <a:solidFill>
                  <a:srgbClr val="FF0000"/>
                </a:solidFill>
                <a:latin typeface="Comic Sans MS" panose="030F0702030302020204" pitchFamily="66" charset="0"/>
              </a:rPr>
              <a:t>message(s)</a:t>
            </a:r>
            <a:endParaRPr kumimoji="1" lang="ja-JP" altLang="en-US" sz="165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2554545"/>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伝言</a:t>
            </a:r>
            <a:endParaRPr kumimoji="1" lang="en-US" altLang="ja-JP" sz="8000" dirty="0">
              <a:latin typeface="+mn-ea"/>
            </a:endParaRPr>
          </a:p>
          <a:p>
            <a:pPr algn="ctr"/>
            <a:r>
              <a:rPr kumimoji="1" lang="ja-JP" altLang="en-US" sz="8000" dirty="0">
                <a:latin typeface="+mn-ea"/>
              </a:rPr>
              <a:t>メッセージ</a:t>
            </a:r>
            <a:endParaRPr kumimoji="1" lang="ja-JP" altLang="en-US" sz="8000" dirty="0"/>
          </a:p>
        </p:txBody>
      </p:sp>
      <p:pic>
        <p:nvPicPr>
          <p:cNvPr id="4" name="messa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89771" y="3810000"/>
            <a:ext cx="609600" cy="609600"/>
          </a:xfrm>
          <a:prstGeom prst="rect">
            <a:avLst/>
          </a:prstGeom>
        </p:spPr>
      </p:pic>
    </p:spTree>
    <p:extLst>
      <p:ext uri="{BB962C8B-B14F-4D97-AF65-F5344CB8AC3E}">
        <p14:creationId xmlns:p14="http://schemas.microsoft.com/office/powerpoint/2010/main" val="291663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83"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door</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ドア</a:t>
            </a:r>
            <a:endParaRPr kumimoji="1" lang="ja-JP" altLang="en-US" sz="8000" dirty="0"/>
          </a:p>
        </p:txBody>
      </p:sp>
      <p:pic>
        <p:nvPicPr>
          <p:cNvPr id="4" name="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9795" y="3116327"/>
            <a:ext cx="609600" cy="609600"/>
          </a:xfrm>
          <a:prstGeom prst="rect">
            <a:avLst/>
          </a:prstGeom>
        </p:spPr>
      </p:pic>
    </p:spTree>
    <p:extLst>
      <p:ext uri="{BB962C8B-B14F-4D97-AF65-F5344CB8AC3E}">
        <p14:creationId xmlns:p14="http://schemas.microsoft.com/office/powerpoint/2010/main" val="13106710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6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41033" y="889730"/>
            <a:ext cx="11070454" cy="2554545"/>
          </a:xfrm>
          <a:prstGeom prst="rect">
            <a:avLst/>
          </a:prstGeom>
          <a:noFill/>
        </p:spPr>
        <p:txBody>
          <a:bodyPr wrap="square" rtlCol="0">
            <a:spAutoFit/>
          </a:bodyPr>
          <a:lstStyle/>
          <a:p>
            <a:pPr algn="ctr"/>
            <a:r>
              <a:rPr kumimoji="1" lang="en-US" altLang="ja-JP" sz="16000" dirty="0">
                <a:solidFill>
                  <a:srgbClr val="FF0000"/>
                </a:solidFill>
                <a:latin typeface="Comic Sans MS" panose="030F0702030302020204" pitchFamily="66" charset="0"/>
              </a:rPr>
              <a:t>understand</a:t>
            </a:r>
            <a:endParaRPr kumimoji="1" lang="ja-JP" altLang="en-US" sz="16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ja-JP" altLang="en-US" sz="8000" dirty="0">
                <a:latin typeface="+mn-ea"/>
              </a:rPr>
              <a:t>理解する</a:t>
            </a:r>
            <a:endParaRPr kumimoji="1" lang="ja-JP" altLang="en-US" sz="8000" dirty="0">
              <a:latin typeface="+mn-ea"/>
            </a:endParaRPr>
          </a:p>
        </p:txBody>
      </p:sp>
      <p:pic>
        <p:nvPicPr>
          <p:cNvPr id="4" name="underst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3646" y="3349706"/>
            <a:ext cx="609600" cy="609600"/>
          </a:xfrm>
          <a:prstGeom prst="rect">
            <a:avLst/>
          </a:prstGeom>
        </p:spPr>
      </p:pic>
    </p:spTree>
    <p:extLst>
      <p:ext uri="{BB962C8B-B14F-4D97-AF65-F5344CB8AC3E}">
        <p14:creationId xmlns:p14="http://schemas.microsoft.com/office/powerpoint/2010/main" val="39478248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off</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副</a:t>
            </a:r>
            <a:r>
              <a:rPr kumimoji="1" lang="en-US" altLang="ja-JP" sz="8000" dirty="0">
                <a:latin typeface="+mn-ea"/>
              </a:rPr>
              <a:t>] </a:t>
            </a:r>
            <a:r>
              <a:rPr kumimoji="1" lang="ja-JP" altLang="en-US" sz="8000" dirty="0">
                <a:latin typeface="+mn-ea"/>
              </a:rPr>
              <a:t>脱いで</a:t>
            </a:r>
            <a:endParaRPr kumimoji="1" lang="ja-JP" altLang="en-US" sz="8000" dirty="0"/>
          </a:p>
        </p:txBody>
      </p:sp>
      <p:pic>
        <p:nvPicPr>
          <p:cNvPr id="4" name="o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337" y="3116327"/>
            <a:ext cx="609600" cy="609600"/>
          </a:xfrm>
          <a:prstGeom prst="rect">
            <a:avLst/>
          </a:prstGeom>
        </p:spPr>
      </p:pic>
    </p:spTree>
    <p:extLst>
      <p:ext uri="{BB962C8B-B14F-4D97-AF65-F5344CB8AC3E}">
        <p14:creationId xmlns:p14="http://schemas.microsoft.com/office/powerpoint/2010/main" val="37081019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273"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0" y="685800"/>
            <a:ext cx="9601200" cy="1012371"/>
          </a:xfrm>
        </p:spPr>
        <p:txBody>
          <a:bodyPr>
            <a:normAutofit/>
          </a:bodyPr>
          <a:lstStyle/>
          <a:p>
            <a:r>
              <a:rPr lang="ja-JP" altLang="en-US" sz="5500" dirty="0">
                <a:latin typeface="UD デジタル 教科書体 NP-B" panose="02020700000000000000" pitchFamily="18" charset="-128"/>
                <a:ea typeface="UD デジタル 教科書体 NP-B" panose="02020700000000000000" pitchFamily="18" charset="-128"/>
              </a:rPr>
              <a:t>本時の学習のしかた</a:t>
            </a:r>
            <a:endParaRPr kumimoji="1" lang="ja-JP" altLang="en-US" sz="5500"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a:xfrm>
            <a:off x="1371600" y="1867988"/>
            <a:ext cx="9601200" cy="4833257"/>
          </a:xfrm>
        </p:spPr>
        <p:txBody>
          <a:bodyPr>
            <a:normAutofit/>
          </a:bodyPr>
          <a:lstStyle/>
          <a:p>
            <a:pPr>
              <a:buFont typeface="Wingdings" panose="05000000000000000000" pitchFamily="2" charset="2"/>
              <a:buChar char="p"/>
            </a:pPr>
            <a:r>
              <a:rPr lang="ja-JP" altLang="en-US" sz="3600" dirty="0">
                <a:latin typeface="UD デジタル 教科書体 NP-R" panose="02020400000000000000" pitchFamily="18" charset="-128"/>
                <a:ea typeface="UD デジタル 教科書体 NP-R" panose="02020400000000000000" pitchFamily="18" charset="-128"/>
              </a:rPr>
              <a:t>単元は全部で４つです。単元の発音練習が終わったら、今度は単語練習のプリントを準備し、埋めていきましょう。発音しながら書くと覚えやすいです。</a:t>
            </a:r>
            <a:endParaRPr lang="en-US" altLang="ja-JP" sz="3600"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p"/>
            </a:pPr>
            <a:r>
              <a:rPr lang="ja-JP" altLang="en-US" sz="3600" dirty="0">
                <a:latin typeface="UD デジタル 教科書体 NP-R" panose="02020400000000000000" pitchFamily="18" charset="-128"/>
                <a:ea typeface="UD デジタル 教科書体 NP-R" panose="02020400000000000000" pitchFamily="18" charset="-128"/>
              </a:rPr>
              <a:t>１年生時の、毎週水曜日の南海先生の単語プリントを思い出すとわかりやすいです。</a:t>
            </a:r>
            <a:endParaRPr lang="en-US" altLang="ja-JP" sz="3600"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p"/>
            </a:pPr>
            <a:r>
              <a:rPr lang="ja-JP" altLang="en-US" sz="3600" dirty="0">
                <a:latin typeface="UD デジタル 教科書体 NP-R" panose="02020400000000000000" pitchFamily="18" charset="-128"/>
                <a:ea typeface="UD デジタル 教科書体 NP-R" panose="02020400000000000000" pitchFamily="18" charset="-128"/>
              </a:rPr>
              <a:t>これ</a:t>
            </a:r>
            <a:r>
              <a:rPr lang="ja-JP" altLang="en-US" sz="3600" dirty="0" smtClean="0">
                <a:latin typeface="UD デジタル 教科書体 NP-R" panose="02020400000000000000" pitchFamily="18" charset="-128"/>
                <a:ea typeface="UD デジタル 教科書体 NP-R" panose="02020400000000000000" pitchFamily="18" charset="-128"/>
              </a:rPr>
              <a:t>以降の授業での単語</a:t>
            </a:r>
            <a:r>
              <a:rPr lang="ja-JP" altLang="en-US" sz="3600" dirty="0">
                <a:latin typeface="UD デジタル 教科書体 NP-R" panose="02020400000000000000" pitchFamily="18" charset="-128"/>
                <a:ea typeface="UD デジタル 教科書体 NP-R" panose="02020400000000000000" pitchFamily="18" charset="-128"/>
              </a:rPr>
              <a:t>練習もやり方は同じです。</a:t>
            </a:r>
            <a:endParaRPr lang="en-US" altLang="ja-JP" sz="3600"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p"/>
            </a:pPr>
            <a:endParaRPr lang="en-US" altLang="ja-JP" sz="3600" dirty="0">
              <a:latin typeface="UD デジタル 教科書体 NP-R" panose="02020400000000000000" pitchFamily="18" charset="-128"/>
              <a:ea typeface="UD デジタル 教科書体 NP-R" panose="02020400000000000000" pitchFamily="18" charset="-128"/>
            </a:endParaRPr>
          </a:p>
          <a:p>
            <a:endParaRPr lang="en-US" altLang="ja-JP" sz="36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77446859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clothes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衣服</a:t>
            </a:r>
            <a:endParaRPr kumimoji="1" lang="ja-JP" altLang="en-US" sz="8000" dirty="0"/>
          </a:p>
        </p:txBody>
      </p:sp>
      <p:pic>
        <p:nvPicPr>
          <p:cNvPr id="4" name="cloth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85269" y="3116327"/>
            <a:ext cx="609600" cy="609600"/>
          </a:xfrm>
          <a:prstGeom prst="rect">
            <a:avLst/>
          </a:prstGeom>
        </p:spPr>
      </p:pic>
    </p:spTree>
    <p:extLst>
      <p:ext uri="{BB962C8B-B14F-4D97-AF65-F5344CB8AC3E}">
        <p14:creationId xmlns:p14="http://schemas.microsoft.com/office/powerpoint/2010/main" val="22076126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560"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body</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体</a:t>
            </a:r>
            <a:endParaRPr kumimoji="1" lang="ja-JP" altLang="en-US" sz="8000" dirty="0"/>
          </a:p>
        </p:txBody>
      </p:sp>
      <p:pic>
        <p:nvPicPr>
          <p:cNvPr id="4" name="bo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92491" y="3116327"/>
            <a:ext cx="609600" cy="609600"/>
          </a:xfrm>
          <a:prstGeom prst="rect">
            <a:avLst/>
          </a:prstGeom>
        </p:spPr>
      </p:pic>
    </p:spTree>
    <p:extLst>
      <p:ext uri="{BB962C8B-B14F-4D97-AF65-F5344CB8AC3E}">
        <p14:creationId xmlns:p14="http://schemas.microsoft.com/office/powerpoint/2010/main" val="28653026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9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bodies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30443" y="4079289"/>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a:t>
            </a:r>
            <a:r>
              <a:rPr kumimoji="1" lang="en-US" altLang="ja-JP" sz="8000" dirty="0">
                <a:latin typeface="Comic Sans MS" panose="030F0702030302020204" pitchFamily="66" charset="0"/>
              </a:rPr>
              <a:t>body</a:t>
            </a:r>
            <a:r>
              <a:rPr kumimoji="1" lang="ja-JP" altLang="en-US" sz="8000" dirty="0">
                <a:latin typeface="+mn-ea"/>
              </a:rPr>
              <a:t>の複数形</a:t>
            </a:r>
            <a:endParaRPr kumimoji="1" lang="ja-JP" altLang="en-US" sz="8000" dirty="0"/>
          </a:p>
        </p:txBody>
      </p:sp>
      <p:pic>
        <p:nvPicPr>
          <p:cNvPr id="4" name="bod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0949" y="3116327"/>
            <a:ext cx="609600" cy="609600"/>
          </a:xfrm>
          <a:prstGeom prst="rect">
            <a:avLst/>
          </a:prstGeom>
        </p:spPr>
      </p:pic>
    </p:spTree>
    <p:extLst>
      <p:ext uri="{BB962C8B-B14F-4D97-AF65-F5344CB8AC3E}">
        <p14:creationId xmlns:p14="http://schemas.microsoft.com/office/powerpoint/2010/main" val="3513625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002060"/>
                </a:solidFill>
                <a:latin typeface="Comic Sans MS" panose="030F0702030302020204" pitchFamily="66" charset="0"/>
              </a:rPr>
              <a:t>hunter(s)</a:t>
            </a:r>
            <a:endParaRPr kumimoji="1" lang="ja-JP" altLang="en-US" sz="18000" dirty="0">
              <a:solidFill>
                <a:srgbClr val="00206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ハンター</a:t>
            </a:r>
            <a:endParaRPr kumimoji="1" lang="ja-JP" altLang="en-US" sz="8000" dirty="0"/>
          </a:p>
        </p:txBody>
      </p:sp>
      <p:pic>
        <p:nvPicPr>
          <p:cNvPr id="4" name="hun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72652" y="3810000"/>
            <a:ext cx="609600" cy="609600"/>
          </a:xfrm>
          <a:prstGeom prst="rect">
            <a:avLst/>
          </a:prstGeom>
        </p:spPr>
      </p:pic>
    </p:spTree>
    <p:extLst>
      <p:ext uri="{BB962C8B-B14F-4D97-AF65-F5344CB8AC3E}">
        <p14:creationId xmlns:p14="http://schemas.microsoft.com/office/powerpoint/2010/main" val="1517628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5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002060"/>
                </a:solidFill>
                <a:latin typeface="Comic Sans MS" panose="030F0702030302020204" pitchFamily="66" charset="0"/>
              </a:rPr>
              <a:t>gun(s)</a:t>
            </a:r>
            <a:endParaRPr kumimoji="1" lang="ja-JP" altLang="en-US" sz="18000" dirty="0">
              <a:solidFill>
                <a:srgbClr val="00206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銃</a:t>
            </a:r>
            <a:endParaRPr kumimoji="1" lang="ja-JP" altLang="en-US" sz="8000" dirty="0"/>
          </a:p>
        </p:txBody>
      </p:sp>
      <p:pic>
        <p:nvPicPr>
          <p:cNvPr id="4" name="g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2754" y="3310764"/>
            <a:ext cx="609600" cy="609600"/>
          </a:xfrm>
          <a:prstGeom prst="rect">
            <a:avLst/>
          </a:prstGeom>
        </p:spPr>
      </p:pic>
    </p:spTree>
    <p:extLst>
      <p:ext uri="{BB962C8B-B14F-4D97-AF65-F5344CB8AC3E}">
        <p14:creationId xmlns:p14="http://schemas.microsoft.com/office/powerpoint/2010/main" val="29576260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586"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002060"/>
                </a:solidFill>
                <a:latin typeface="Comic Sans MS" panose="030F0702030302020204" pitchFamily="66" charset="0"/>
              </a:rPr>
              <a:t>salt</a:t>
            </a:r>
            <a:endParaRPr kumimoji="1" lang="ja-JP" altLang="en-US" sz="18000" dirty="0">
              <a:solidFill>
                <a:srgbClr val="00206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塩</a:t>
            </a:r>
            <a:endParaRPr kumimoji="1" lang="ja-JP" altLang="en-US" sz="8000" dirty="0"/>
          </a:p>
        </p:txBody>
      </p:sp>
      <p:pic>
        <p:nvPicPr>
          <p:cNvPr id="4" name="sal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56469" y="3116327"/>
            <a:ext cx="609600" cy="609600"/>
          </a:xfrm>
          <a:prstGeom prst="rect">
            <a:avLst/>
          </a:prstGeom>
        </p:spPr>
      </p:pic>
    </p:spTree>
    <p:extLst>
      <p:ext uri="{BB962C8B-B14F-4D97-AF65-F5344CB8AC3E}">
        <p14:creationId xmlns:p14="http://schemas.microsoft.com/office/powerpoint/2010/main" val="1898723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9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002060"/>
                </a:solidFill>
                <a:latin typeface="Comic Sans MS" panose="030F0702030302020204" pitchFamily="66" charset="0"/>
              </a:rPr>
              <a:t>vinegar</a:t>
            </a:r>
            <a:endParaRPr kumimoji="1" lang="ja-JP" altLang="en-US" sz="18000" dirty="0">
              <a:solidFill>
                <a:srgbClr val="00206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酢</a:t>
            </a:r>
            <a:endParaRPr kumimoji="1" lang="ja-JP" altLang="en-US" sz="8000" dirty="0"/>
          </a:p>
        </p:txBody>
      </p:sp>
      <p:pic>
        <p:nvPicPr>
          <p:cNvPr id="4" name="vineg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0765" y="3116327"/>
            <a:ext cx="609600" cy="609600"/>
          </a:xfrm>
          <a:prstGeom prst="rect">
            <a:avLst/>
          </a:prstGeom>
        </p:spPr>
      </p:pic>
    </p:spTree>
    <p:extLst>
      <p:ext uri="{BB962C8B-B14F-4D97-AF65-F5344CB8AC3E}">
        <p14:creationId xmlns:p14="http://schemas.microsoft.com/office/powerpoint/2010/main" val="4359905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9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41033" y="889730"/>
            <a:ext cx="11079332"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take off…</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a:t>
            </a:r>
            <a:r>
              <a:rPr lang="ja-JP" altLang="en-US" sz="8000" dirty="0">
                <a:latin typeface="+mn-ea"/>
              </a:rPr>
              <a:t> </a:t>
            </a:r>
            <a:r>
              <a:rPr lang="en-US" altLang="ja-JP" sz="8000" dirty="0">
                <a:latin typeface="+mn-ea"/>
              </a:rPr>
              <a:t>…</a:t>
            </a:r>
            <a:r>
              <a:rPr lang="ja-JP" altLang="en-US" sz="8000" dirty="0">
                <a:latin typeface="+mn-ea"/>
              </a:rPr>
              <a:t>を脱ぐ</a:t>
            </a:r>
            <a:endParaRPr kumimoji="1" lang="ja-JP" altLang="en-US" sz="8000" dirty="0">
              <a:latin typeface="+mn-ea"/>
            </a:endParaRPr>
          </a:p>
        </p:txBody>
      </p:sp>
      <p:pic>
        <p:nvPicPr>
          <p:cNvPr id="4" name="take of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11394" y="3752052"/>
            <a:ext cx="609600" cy="609600"/>
          </a:xfrm>
          <a:prstGeom prst="rect">
            <a:avLst/>
          </a:prstGeom>
        </p:spPr>
      </p:pic>
    </p:spTree>
    <p:extLst>
      <p:ext uri="{BB962C8B-B14F-4D97-AF65-F5344CB8AC3E}">
        <p14:creationId xmlns:p14="http://schemas.microsoft.com/office/powerpoint/2010/main" val="957735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16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5025" y="1301360"/>
            <a:ext cx="9612971" cy="2042731"/>
          </a:xfrm>
        </p:spPr>
        <p:txBody>
          <a:bodyPr>
            <a:normAutofit/>
          </a:bodyPr>
          <a:lstStyle/>
          <a:p>
            <a:r>
              <a:rPr kumimoji="1" lang="en-US" altLang="ja-JP" sz="11000" cap="none" dirty="0">
                <a:latin typeface="Berlin Sans FB" panose="020E0602020502020306" pitchFamily="34" charset="0"/>
                <a:ea typeface="UD デジタル 教科書体 NP-B" panose="02020700000000000000" pitchFamily="18" charset="-128"/>
              </a:rPr>
              <a:t>Let’s Read </a:t>
            </a:r>
            <a:r>
              <a:rPr kumimoji="1" lang="ja-JP" altLang="en-US" sz="9000" cap="none" dirty="0">
                <a:latin typeface="Berlin Sans FB" panose="020E0602020502020306" pitchFamily="34" charset="0"/>
                <a:ea typeface="UD デジタル 教科書体 NP-B" panose="02020700000000000000" pitchFamily="18" charset="-128"/>
              </a:rPr>
              <a:t>編②</a:t>
            </a:r>
          </a:p>
        </p:txBody>
      </p:sp>
      <p:sp>
        <p:nvSpPr>
          <p:cNvPr id="4" name="角丸四角形吹き出し 3"/>
          <p:cNvSpPr/>
          <p:nvPr/>
        </p:nvSpPr>
        <p:spPr>
          <a:xfrm>
            <a:off x="4389120" y="3683726"/>
            <a:ext cx="4140926" cy="1828800"/>
          </a:xfrm>
          <a:prstGeom prst="wedgeRoundRectCallout">
            <a:avLst>
              <a:gd name="adj1" fmla="val -70934"/>
              <a:gd name="adj2" fmla="val 28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UD デジタル 教科書体 NK-B" panose="02020700000000000000" pitchFamily="18" charset="-128"/>
                <a:ea typeface="UD デジタル 教科書体 NK-B" panose="02020700000000000000" pitchFamily="18" charset="-128"/>
              </a:rPr>
              <a:t>１年生の教科書</a:t>
            </a:r>
            <a:endParaRPr kumimoji="1" lang="en-US" altLang="ja-JP" sz="3600" dirty="0">
              <a:latin typeface="UD デジタル 教科書体 NK-B" panose="02020700000000000000" pitchFamily="18" charset="-128"/>
              <a:ea typeface="UD デジタル 教科書体 NK-B" panose="02020700000000000000" pitchFamily="18" charset="-128"/>
            </a:endParaRPr>
          </a:p>
          <a:p>
            <a:pPr algn="ctr"/>
            <a:r>
              <a:rPr kumimoji="1" lang="en-US" altLang="ja-JP" sz="3600" dirty="0">
                <a:latin typeface="UD デジタル 教科書体 NK-B" panose="02020700000000000000" pitchFamily="18" charset="-128"/>
                <a:ea typeface="UD デジタル 教科書体 NK-B" panose="02020700000000000000" pitchFamily="18" charset="-128"/>
              </a:rPr>
              <a:t>P.129 </a:t>
            </a:r>
          </a:p>
        </p:txBody>
      </p:sp>
      <p:pic>
        <p:nvPicPr>
          <p:cNvPr id="3074" name="Picture 2" descr="イリオモテヤマネコのイラスト（猫） | かわいいフリー素材集 いらすとや">
            <a:extLst>
              <a:ext uri="{FF2B5EF4-FFF2-40B4-BE49-F238E27FC236}">
                <a16:creationId xmlns:a16="http://schemas.microsoft.com/office/drawing/2014/main" id="{BCF66BB2-EF79-4A65-A1F7-16DB68A314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125" y="3915052"/>
            <a:ext cx="3097646" cy="248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146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strange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371600" y="4114800"/>
            <a:ext cx="10032273" cy="1323439"/>
          </a:xfrm>
          <a:prstGeom prst="rect">
            <a:avLst/>
          </a:prstGeom>
          <a:noFill/>
        </p:spPr>
        <p:txBody>
          <a:bodyPr wrap="square" rtlCol="0">
            <a:spAutoFit/>
          </a:bodyPr>
          <a:lstStyle/>
          <a:p>
            <a:pPr algn="ctr"/>
            <a:r>
              <a:rPr kumimoji="1" lang="en-US" altLang="ja-JP" sz="8000" dirty="0">
                <a:solidFill>
                  <a:prstClr val="black"/>
                </a:solidFill>
                <a:latin typeface="+mn-ea"/>
              </a:rPr>
              <a:t>[</a:t>
            </a:r>
            <a:r>
              <a:rPr kumimoji="1" lang="ja-JP" altLang="en-US" sz="8000" dirty="0">
                <a:solidFill>
                  <a:prstClr val="black"/>
                </a:solidFill>
                <a:latin typeface="+mn-ea"/>
              </a:rPr>
              <a:t>形</a:t>
            </a:r>
            <a:r>
              <a:rPr kumimoji="1" lang="en-US" altLang="ja-JP" sz="8000" dirty="0">
                <a:solidFill>
                  <a:prstClr val="black"/>
                </a:solidFill>
                <a:latin typeface="+mn-ea"/>
              </a:rPr>
              <a:t>]</a:t>
            </a:r>
            <a:r>
              <a:rPr kumimoji="1" lang="ja-JP" altLang="en-US" sz="8000" dirty="0">
                <a:solidFill>
                  <a:prstClr val="black"/>
                </a:solidFill>
                <a:latin typeface="+mn-ea"/>
              </a:rPr>
              <a:t> 奇妙な</a:t>
            </a:r>
            <a:endParaRPr kumimoji="1" lang="en-US" altLang="ja-JP" sz="8000" dirty="0">
              <a:solidFill>
                <a:prstClr val="black"/>
              </a:solidFill>
              <a:latin typeface="+mn-ea"/>
            </a:endParaRPr>
          </a:p>
        </p:txBody>
      </p:sp>
      <p:pic>
        <p:nvPicPr>
          <p:cNvPr id="4" name="stran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4273" y="3505200"/>
            <a:ext cx="609600" cy="609600"/>
          </a:xfrm>
          <a:prstGeom prst="rect">
            <a:avLst/>
          </a:prstGeom>
        </p:spPr>
      </p:pic>
    </p:spTree>
    <p:extLst>
      <p:ext uri="{BB962C8B-B14F-4D97-AF65-F5344CB8AC3E}">
        <p14:creationId xmlns:p14="http://schemas.microsoft.com/office/powerpoint/2010/main" val="19126732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59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0" y="685800"/>
            <a:ext cx="9601200" cy="1012371"/>
          </a:xfrm>
        </p:spPr>
        <p:txBody>
          <a:bodyPr>
            <a:normAutofit/>
          </a:bodyPr>
          <a:lstStyle/>
          <a:p>
            <a:r>
              <a:rPr lang="ja-JP" altLang="en-US" sz="5500" dirty="0">
                <a:latin typeface="UD デジタル 教科書体 NP-B" panose="02020700000000000000" pitchFamily="18" charset="-128"/>
                <a:ea typeface="UD デジタル 教科書体 NP-B" panose="02020700000000000000" pitchFamily="18" charset="-128"/>
              </a:rPr>
              <a:t>本時の学習のしかた</a:t>
            </a:r>
            <a:endParaRPr kumimoji="1" lang="ja-JP" altLang="en-US" sz="5500"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a:xfrm>
            <a:off x="1371600" y="1985554"/>
            <a:ext cx="9601200" cy="4258492"/>
          </a:xfrm>
        </p:spPr>
        <p:txBody>
          <a:bodyPr>
            <a:normAutofit/>
          </a:bodyPr>
          <a:lstStyle/>
          <a:p>
            <a:pPr>
              <a:buFont typeface="Wingdings" panose="05000000000000000000" pitchFamily="2" charset="2"/>
              <a:buChar char="p"/>
            </a:pPr>
            <a:r>
              <a:rPr lang="ja-JP" altLang="en-US" sz="3600" dirty="0">
                <a:latin typeface="UD デジタル 教科書体 NP-R" panose="02020400000000000000" pitchFamily="18" charset="-128"/>
                <a:ea typeface="UD デジタル 教科書体 NP-R" panose="02020400000000000000" pitchFamily="18" charset="-128"/>
              </a:rPr>
              <a:t>１年生の</a:t>
            </a:r>
            <a:r>
              <a:rPr lang="en-US" altLang="ja-JP" sz="3600" dirty="0">
                <a:latin typeface="UD デジタル 教科書体 NP-R" panose="02020400000000000000" pitchFamily="18" charset="-128"/>
                <a:ea typeface="UD デジタル 教科書体 NP-R" panose="02020400000000000000" pitchFamily="18" charset="-128"/>
              </a:rPr>
              <a:t>”New Horizon”</a:t>
            </a:r>
            <a:r>
              <a:rPr lang="ja-JP" altLang="en-US" sz="3600" dirty="0">
                <a:latin typeface="UD デジタル 教科書体 NP-R" panose="02020400000000000000" pitchFamily="18" charset="-128"/>
                <a:ea typeface="UD デジタル 教科書体 NP-R" panose="02020400000000000000" pitchFamily="18" charset="-128"/>
              </a:rPr>
              <a:t>があれば、該当ページを開くとよいかもしれません。</a:t>
            </a:r>
            <a:endParaRPr lang="en-US" altLang="ja-JP" sz="3600" dirty="0">
              <a:latin typeface="UD デジタル 教科書体 NP-R" panose="02020400000000000000" pitchFamily="18" charset="-128"/>
              <a:ea typeface="UD デジタル 教科書体 NP-R" panose="02020400000000000000" pitchFamily="18" charset="-128"/>
            </a:endParaRPr>
          </a:p>
          <a:p>
            <a:pPr>
              <a:buFont typeface="Wingdings" panose="05000000000000000000" pitchFamily="2" charset="2"/>
              <a:buChar char="p"/>
            </a:pPr>
            <a:r>
              <a:rPr lang="ja-JP" altLang="en-US" sz="3600" dirty="0">
                <a:latin typeface="UD デジタル 教科書体 NP-R" panose="02020400000000000000" pitchFamily="18" charset="-128"/>
                <a:ea typeface="UD デジタル 教科書体 NP-R" panose="02020400000000000000" pitchFamily="18" charset="-128"/>
              </a:rPr>
              <a:t>不安な毎日ですが、学校再開後も楽しく授業ができるよう、みんなで一丸となって学習しましょう！</a:t>
            </a:r>
            <a:endParaRPr lang="en-US" altLang="ja-JP" sz="3600" dirty="0">
              <a:latin typeface="UD デジタル 教科書体 NP-R" panose="02020400000000000000" pitchFamily="18" charset="-128"/>
              <a:ea typeface="UD デジタル 教科書体 NP-R" panose="02020400000000000000" pitchFamily="18" charset="-128"/>
            </a:endParaRPr>
          </a:p>
          <a:p>
            <a:endParaRPr lang="en-US" altLang="ja-JP" sz="3600" dirty="0">
              <a:latin typeface="UD デジタル 教科書体 NP-R" panose="02020400000000000000" pitchFamily="18" charset="-128"/>
              <a:ea typeface="UD デジタル 教科書体 NP-R" panose="02020400000000000000" pitchFamily="18" charset="-128"/>
            </a:endParaRPr>
          </a:p>
        </p:txBody>
      </p:sp>
      <p:pic>
        <p:nvPicPr>
          <p:cNvPr id="2050" name="Picture 2" descr="応援する人のイラスト（女性） | かわいいフリー素材集 いらすとや"/>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3325" y="4376057"/>
            <a:ext cx="2272937" cy="227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870378"/>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those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371600" y="4114800"/>
            <a:ext cx="10032273" cy="2554545"/>
          </a:xfrm>
          <a:prstGeom prst="rect">
            <a:avLst/>
          </a:prstGeom>
          <a:noFill/>
        </p:spPr>
        <p:txBody>
          <a:bodyPr wrap="square" rtlCol="0">
            <a:spAutoFit/>
          </a:bodyPr>
          <a:lstStyle/>
          <a:p>
            <a:pPr algn="ctr"/>
            <a:r>
              <a:rPr kumimoji="1" lang="en-US" altLang="ja-JP" sz="8000" dirty="0">
                <a:solidFill>
                  <a:prstClr val="black"/>
                </a:solidFill>
                <a:latin typeface="+mn-ea"/>
              </a:rPr>
              <a:t>[</a:t>
            </a:r>
            <a:r>
              <a:rPr kumimoji="1" lang="ja-JP" altLang="en-US" sz="8000" dirty="0">
                <a:solidFill>
                  <a:prstClr val="black"/>
                </a:solidFill>
                <a:latin typeface="+mn-ea"/>
              </a:rPr>
              <a:t>形</a:t>
            </a:r>
            <a:r>
              <a:rPr kumimoji="1" lang="en-US" altLang="ja-JP" sz="8000" dirty="0">
                <a:solidFill>
                  <a:prstClr val="black"/>
                </a:solidFill>
                <a:latin typeface="+mn-ea"/>
              </a:rPr>
              <a:t>]</a:t>
            </a:r>
            <a:r>
              <a:rPr kumimoji="1" lang="ja-JP" altLang="en-US" sz="8000" dirty="0">
                <a:solidFill>
                  <a:prstClr val="black"/>
                </a:solidFill>
                <a:latin typeface="+mn-ea"/>
              </a:rPr>
              <a:t> あれらの</a:t>
            </a:r>
            <a:endParaRPr kumimoji="1" lang="en-US" altLang="ja-JP" sz="8000" dirty="0">
              <a:solidFill>
                <a:prstClr val="black"/>
              </a:solidFill>
              <a:latin typeface="+mn-ea"/>
            </a:endParaRPr>
          </a:p>
          <a:p>
            <a:pPr algn="ctr"/>
            <a:r>
              <a:rPr kumimoji="1" lang="ja-JP" altLang="en-US" sz="8000" dirty="0">
                <a:solidFill>
                  <a:prstClr val="black"/>
                </a:solidFill>
                <a:latin typeface="+mn-ea"/>
              </a:rPr>
              <a:t>それらの</a:t>
            </a:r>
            <a:endParaRPr kumimoji="1" lang="en-US" altLang="ja-JP" sz="8000" dirty="0">
              <a:solidFill>
                <a:prstClr val="black"/>
              </a:solidFill>
              <a:latin typeface="+mn-ea"/>
            </a:endParaRPr>
          </a:p>
        </p:txBody>
      </p:sp>
      <p:pic>
        <p:nvPicPr>
          <p:cNvPr id="4" name="th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14560" y="3116327"/>
            <a:ext cx="609600" cy="609600"/>
          </a:xfrm>
          <a:prstGeom prst="rect">
            <a:avLst/>
          </a:prstGeom>
        </p:spPr>
      </p:pic>
    </p:spTree>
    <p:extLst>
      <p:ext uri="{BB962C8B-B14F-4D97-AF65-F5344CB8AC3E}">
        <p14:creationId xmlns:p14="http://schemas.microsoft.com/office/powerpoint/2010/main" val="42667891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672"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eye(s)</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目</a:t>
            </a:r>
            <a:endParaRPr kumimoji="1" lang="ja-JP" altLang="en-US" sz="8000" dirty="0"/>
          </a:p>
        </p:txBody>
      </p:sp>
      <p:pic>
        <p:nvPicPr>
          <p:cNvPr id="4" name="ey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8880" y="3116327"/>
            <a:ext cx="609600" cy="609600"/>
          </a:xfrm>
          <a:prstGeom prst="rect">
            <a:avLst/>
          </a:prstGeom>
        </p:spPr>
      </p:pic>
    </p:spTree>
    <p:extLst>
      <p:ext uri="{BB962C8B-B14F-4D97-AF65-F5344CB8AC3E}">
        <p14:creationId xmlns:p14="http://schemas.microsoft.com/office/powerpoint/2010/main" val="31804601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672"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stand</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ja-JP" altLang="en-US" sz="8000" dirty="0">
                <a:latin typeface="+mn-ea"/>
              </a:rPr>
              <a:t>立っている</a:t>
            </a:r>
            <a:endParaRPr kumimoji="1" lang="ja-JP" altLang="en-US" sz="8000" dirty="0">
              <a:latin typeface="+mn-ea"/>
            </a:endParaRPr>
          </a:p>
        </p:txBody>
      </p:sp>
      <p:pic>
        <p:nvPicPr>
          <p:cNvPr id="4" name="st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4377" y="3142452"/>
            <a:ext cx="609600" cy="609600"/>
          </a:xfrm>
          <a:prstGeom prst="rect">
            <a:avLst/>
          </a:prstGeom>
        </p:spPr>
      </p:pic>
    </p:spTree>
    <p:extLst>
      <p:ext uri="{BB962C8B-B14F-4D97-AF65-F5344CB8AC3E}">
        <p14:creationId xmlns:p14="http://schemas.microsoft.com/office/powerpoint/2010/main" val="11656755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77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stood</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stand</a:t>
            </a:r>
            <a:r>
              <a:rPr lang="ja-JP" altLang="en-US" sz="8000" dirty="0">
                <a:latin typeface="+mn-ea"/>
              </a:rPr>
              <a:t>の過去形</a:t>
            </a:r>
            <a:endParaRPr kumimoji="1" lang="ja-JP" altLang="en-US" sz="8000" dirty="0">
              <a:latin typeface="+mn-ea"/>
            </a:endParaRPr>
          </a:p>
        </p:txBody>
      </p:sp>
      <p:pic>
        <p:nvPicPr>
          <p:cNvPr id="4" name="stoo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0685" y="3142452"/>
            <a:ext cx="609600" cy="609600"/>
          </a:xfrm>
          <a:prstGeom prst="rect">
            <a:avLst/>
          </a:prstGeom>
        </p:spPr>
      </p:pic>
    </p:spTree>
    <p:extLst>
      <p:ext uri="{BB962C8B-B14F-4D97-AF65-F5344CB8AC3E}">
        <p14:creationId xmlns:p14="http://schemas.microsoft.com/office/powerpoint/2010/main" val="1216172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29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alone</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371600" y="4114800"/>
            <a:ext cx="10032273" cy="1323439"/>
          </a:xfrm>
          <a:prstGeom prst="rect">
            <a:avLst/>
          </a:prstGeom>
          <a:noFill/>
        </p:spPr>
        <p:txBody>
          <a:bodyPr wrap="square" rtlCol="0">
            <a:spAutoFit/>
          </a:bodyPr>
          <a:lstStyle/>
          <a:p>
            <a:pPr algn="ctr"/>
            <a:r>
              <a:rPr kumimoji="1" lang="en-US" altLang="ja-JP" sz="8000" dirty="0">
                <a:solidFill>
                  <a:prstClr val="black"/>
                </a:solidFill>
                <a:latin typeface="+mn-ea"/>
              </a:rPr>
              <a:t>[</a:t>
            </a:r>
            <a:r>
              <a:rPr kumimoji="1" lang="ja-JP" altLang="en-US" sz="8000" dirty="0">
                <a:solidFill>
                  <a:prstClr val="black"/>
                </a:solidFill>
                <a:latin typeface="+mn-ea"/>
              </a:rPr>
              <a:t>形</a:t>
            </a:r>
            <a:r>
              <a:rPr kumimoji="1" lang="en-US" altLang="ja-JP" sz="8000" dirty="0">
                <a:solidFill>
                  <a:prstClr val="black"/>
                </a:solidFill>
                <a:latin typeface="+mn-ea"/>
              </a:rPr>
              <a:t>]</a:t>
            </a:r>
            <a:r>
              <a:rPr kumimoji="1" lang="ja-JP" altLang="en-US" sz="8000" dirty="0">
                <a:solidFill>
                  <a:prstClr val="black"/>
                </a:solidFill>
                <a:latin typeface="+mn-ea"/>
              </a:rPr>
              <a:t> ただ</a:t>
            </a:r>
            <a:r>
              <a:rPr kumimoji="1" lang="en-US" altLang="ja-JP" sz="8000" dirty="0">
                <a:solidFill>
                  <a:prstClr val="black"/>
                </a:solidFill>
                <a:latin typeface="+mn-ea"/>
              </a:rPr>
              <a:t>…</a:t>
            </a:r>
            <a:r>
              <a:rPr kumimoji="1" lang="ja-JP" altLang="en-US" sz="8000" dirty="0">
                <a:solidFill>
                  <a:prstClr val="black"/>
                </a:solidFill>
                <a:latin typeface="+mn-ea"/>
              </a:rPr>
              <a:t>だけで</a:t>
            </a:r>
            <a:endParaRPr kumimoji="1" lang="en-US" altLang="ja-JP" sz="8000" dirty="0">
              <a:solidFill>
                <a:prstClr val="black"/>
              </a:solidFill>
              <a:latin typeface="+mn-ea"/>
            </a:endParaRPr>
          </a:p>
        </p:txBody>
      </p:sp>
      <p:pic>
        <p:nvPicPr>
          <p:cNvPr id="4" name="al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79429" y="3116327"/>
            <a:ext cx="609600" cy="609600"/>
          </a:xfrm>
          <a:prstGeom prst="rect">
            <a:avLst/>
          </a:prstGeom>
        </p:spPr>
      </p:pic>
    </p:spTree>
    <p:extLst>
      <p:ext uri="{BB962C8B-B14F-4D97-AF65-F5344CB8AC3E}">
        <p14:creationId xmlns:p14="http://schemas.microsoft.com/office/powerpoint/2010/main" val="36576676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47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274" y="863605"/>
            <a:ext cx="11077303"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wind</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110342" y="4114800"/>
            <a:ext cx="1062010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a:t>
            </a:r>
            <a:r>
              <a:rPr kumimoji="1" lang="ja-JP" altLang="en-US" sz="8000" dirty="0">
                <a:latin typeface="+mn-ea"/>
              </a:rPr>
              <a:t> 風</a:t>
            </a:r>
            <a:endParaRPr kumimoji="1" lang="ja-JP" altLang="en-US" sz="8000" dirty="0"/>
          </a:p>
        </p:txBody>
      </p:sp>
      <p:pic>
        <p:nvPicPr>
          <p:cNvPr id="4" name="wi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2857" y="3116327"/>
            <a:ext cx="609600" cy="609600"/>
          </a:xfrm>
          <a:prstGeom prst="rect">
            <a:avLst/>
          </a:prstGeom>
        </p:spPr>
      </p:pic>
    </p:spTree>
    <p:extLst>
      <p:ext uri="{BB962C8B-B14F-4D97-AF65-F5344CB8AC3E}">
        <p14:creationId xmlns:p14="http://schemas.microsoft.com/office/powerpoint/2010/main" val="30510018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6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blow</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a:t>
            </a:r>
            <a:r>
              <a:rPr lang="ja-JP" altLang="en-US" sz="8000" dirty="0">
                <a:latin typeface="+mn-ea"/>
              </a:rPr>
              <a:t>（風が）ふく</a:t>
            </a:r>
            <a:endParaRPr kumimoji="1" lang="ja-JP" altLang="en-US" sz="8000" dirty="0">
              <a:latin typeface="+mn-ea"/>
            </a:endParaRPr>
          </a:p>
        </p:txBody>
      </p:sp>
      <p:pic>
        <p:nvPicPr>
          <p:cNvPr id="4" name="b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09166" y="3142452"/>
            <a:ext cx="609600" cy="609600"/>
          </a:xfrm>
          <a:prstGeom prst="rect">
            <a:avLst/>
          </a:prstGeom>
        </p:spPr>
      </p:pic>
    </p:spTree>
    <p:extLst>
      <p:ext uri="{BB962C8B-B14F-4D97-AF65-F5344CB8AC3E}">
        <p14:creationId xmlns:p14="http://schemas.microsoft.com/office/powerpoint/2010/main" val="15602998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9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blew</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blow</a:t>
            </a:r>
            <a:r>
              <a:rPr lang="ja-JP" altLang="en-US" sz="8000" dirty="0">
                <a:latin typeface="+mn-ea"/>
              </a:rPr>
              <a:t>の過去形</a:t>
            </a:r>
            <a:endParaRPr kumimoji="1" lang="ja-JP" altLang="en-US" sz="8000" dirty="0">
              <a:latin typeface="+mn-ea"/>
            </a:endParaRPr>
          </a:p>
        </p:txBody>
      </p:sp>
      <p:pic>
        <p:nvPicPr>
          <p:cNvPr id="4" name="bl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2857" y="3142452"/>
            <a:ext cx="609600" cy="609600"/>
          </a:xfrm>
          <a:prstGeom prst="rect">
            <a:avLst/>
          </a:prstGeom>
        </p:spPr>
      </p:pic>
    </p:spTree>
    <p:extLst>
      <p:ext uri="{BB962C8B-B14F-4D97-AF65-F5344CB8AC3E}">
        <p14:creationId xmlns:p14="http://schemas.microsoft.com/office/powerpoint/2010/main" val="4040903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665"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over</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前</a:t>
            </a:r>
            <a:r>
              <a:rPr lang="en-US" altLang="ja-JP" sz="8000" dirty="0">
                <a:latin typeface="+mn-ea"/>
              </a:rPr>
              <a:t>] …</a:t>
            </a:r>
            <a:r>
              <a:rPr lang="ja-JP" altLang="en-US" sz="8000" dirty="0">
                <a:latin typeface="+mn-ea"/>
              </a:rPr>
              <a:t>の上に</a:t>
            </a:r>
            <a:endParaRPr kumimoji="1" lang="ja-JP" altLang="en-US" sz="8000" dirty="0">
              <a:latin typeface="+mn-ea"/>
            </a:endParaRPr>
          </a:p>
        </p:txBody>
      </p:sp>
      <p:pic>
        <p:nvPicPr>
          <p:cNvPr id="4" name="o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09166" y="3142452"/>
            <a:ext cx="609600" cy="609600"/>
          </a:xfrm>
          <a:prstGeom prst="rect">
            <a:avLst/>
          </a:prstGeom>
        </p:spPr>
      </p:pic>
    </p:spTree>
    <p:extLst>
      <p:ext uri="{BB962C8B-B14F-4D97-AF65-F5344CB8AC3E}">
        <p14:creationId xmlns:p14="http://schemas.microsoft.com/office/powerpoint/2010/main" val="3695019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266"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002060"/>
                </a:solidFill>
                <a:latin typeface="Comic Sans MS" panose="030F0702030302020204" pitchFamily="66" charset="0"/>
              </a:rPr>
              <a:t>shiny</a:t>
            </a:r>
            <a:endParaRPr kumimoji="1" lang="ja-JP" altLang="en-US" sz="18000" dirty="0">
              <a:solidFill>
                <a:srgbClr val="00206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形</a:t>
            </a:r>
            <a:r>
              <a:rPr lang="en-US" altLang="ja-JP" sz="8000" dirty="0">
                <a:latin typeface="+mn-ea"/>
              </a:rPr>
              <a:t>] </a:t>
            </a:r>
            <a:r>
              <a:rPr lang="ja-JP" altLang="en-US" sz="8000" dirty="0">
                <a:latin typeface="+mn-ea"/>
              </a:rPr>
              <a:t>輝く、光る</a:t>
            </a:r>
            <a:endParaRPr kumimoji="1" lang="ja-JP" altLang="en-US" sz="8000" dirty="0">
              <a:latin typeface="+mn-ea"/>
            </a:endParaRPr>
          </a:p>
        </p:txBody>
      </p:sp>
      <p:pic>
        <p:nvPicPr>
          <p:cNvPr id="4" name="shi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3142452"/>
            <a:ext cx="609600" cy="609600"/>
          </a:xfrm>
          <a:prstGeom prst="rect">
            <a:avLst/>
          </a:prstGeom>
        </p:spPr>
      </p:pic>
    </p:spTree>
    <p:extLst>
      <p:ext uri="{BB962C8B-B14F-4D97-AF65-F5344CB8AC3E}">
        <p14:creationId xmlns:p14="http://schemas.microsoft.com/office/powerpoint/2010/main" val="3338510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090"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5025" y="1301360"/>
            <a:ext cx="9612971" cy="2042731"/>
          </a:xfrm>
        </p:spPr>
        <p:txBody>
          <a:bodyPr>
            <a:normAutofit/>
          </a:bodyPr>
          <a:lstStyle/>
          <a:p>
            <a:r>
              <a:rPr kumimoji="1" lang="en-US" altLang="ja-JP" sz="11000" cap="none" dirty="0">
                <a:latin typeface="Berlin Sans FB" panose="020E0602020502020306" pitchFamily="34" charset="0"/>
                <a:ea typeface="UD デジタル 教科書体 NP-B" panose="02020700000000000000" pitchFamily="18" charset="-128"/>
              </a:rPr>
              <a:t>Daily Scene7 </a:t>
            </a:r>
            <a:r>
              <a:rPr kumimoji="1" lang="ja-JP" altLang="en-US" sz="9000" cap="none" dirty="0">
                <a:latin typeface="Berlin Sans FB" panose="020E0602020502020306" pitchFamily="34" charset="0"/>
                <a:ea typeface="UD デジタル 教科書体 NP-B" panose="02020700000000000000" pitchFamily="18" charset="-128"/>
              </a:rPr>
              <a:t>編</a:t>
            </a:r>
          </a:p>
        </p:txBody>
      </p:sp>
      <p:pic>
        <p:nvPicPr>
          <p:cNvPr id="1026" name="Picture 2" descr="葉書き・ポストカードのイラストのイラスト | かわいいフリー素材集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025" y="3538899"/>
            <a:ext cx="2881630" cy="2881630"/>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吹き出し 3"/>
          <p:cNvSpPr/>
          <p:nvPr/>
        </p:nvSpPr>
        <p:spPr>
          <a:xfrm>
            <a:off x="4389120" y="3683726"/>
            <a:ext cx="4140926" cy="1828800"/>
          </a:xfrm>
          <a:prstGeom prst="wedgeRoundRectCallout">
            <a:avLst>
              <a:gd name="adj1" fmla="val -70934"/>
              <a:gd name="adj2" fmla="val 28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UD デジタル 教科書体 NK-B" panose="02020700000000000000" pitchFamily="18" charset="-128"/>
                <a:ea typeface="UD デジタル 教科書体 NK-B" panose="02020700000000000000" pitchFamily="18" charset="-128"/>
              </a:rPr>
              <a:t>１年生の教科書</a:t>
            </a:r>
            <a:endParaRPr kumimoji="1" lang="en-US" altLang="ja-JP" sz="3600" dirty="0">
              <a:latin typeface="UD デジタル 教科書体 NK-B" panose="02020700000000000000" pitchFamily="18" charset="-128"/>
              <a:ea typeface="UD デジタル 教科書体 NK-B" panose="02020700000000000000" pitchFamily="18" charset="-128"/>
            </a:endParaRPr>
          </a:p>
          <a:p>
            <a:pPr algn="ctr"/>
            <a:r>
              <a:rPr kumimoji="1" lang="en-US" altLang="ja-JP" sz="3600" dirty="0">
                <a:latin typeface="UD デジタル 教科書体 NK-B" panose="02020700000000000000" pitchFamily="18" charset="-128"/>
                <a:ea typeface="UD デジタル 教科書体 NK-B" panose="02020700000000000000" pitchFamily="18" charset="-128"/>
              </a:rPr>
              <a:t>P.122</a:t>
            </a:r>
          </a:p>
        </p:txBody>
      </p:sp>
    </p:spTree>
    <p:extLst>
      <p:ext uri="{BB962C8B-B14F-4D97-AF65-F5344CB8AC3E}">
        <p14:creationId xmlns:p14="http://schemas.microsoft.com/office/powerpoint/2010/main" val="8908739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14401" y="889730"/>
            <a:ext cx="11008310" cy="2708434"/>
          </a:xfrm>
          <a:prstGeom prst="rect">
            <a:avLst/>
          </a:prstGeom>
          <a:noFill/>
        </p:spPr>
        <p:txBody>
          <a:bodyPr wrap="square" rtlCol="0">
            <a:spAutoFit/>
          </a:bodyPr>
          <a:lstStyle/>
          <a:p>
            <a:pPr algn="ctr"/>
            <a:r>
              <a:rPr kumimoji="1" lang="en-US" altLang="ja-JP" sz="17000" dirty="0">
                <a:solidFill>
                  <a:srgbClr val="002060"/>
                </a:solidFill>
                <a:latin typeface="Comic Sans MS" panose="030F0702030302020204" pitchFamily="66" charset="0"/>
              </a:rPr>
              <a:t>keyhole(s)</a:t>
            </a:r>
            <a:endParaRPr kumimoji="1" lang="ja-JP" altLang="en-US" sz="17000" dirty="0">
              <a:solidFill>
                <a:srgbClr val="00206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名</a:t>
            </a:r>
            <a:r>
              <a:rPr lang="en-US" altLang="ja-JP" sz="8000" dirty="0">
                <a:latin typeface="+mn-ea"/>
              </a:rPr>
              <a:t>] </a:t>
            </a:r>
            <a:r>
              <a:rPr lang="ja-JP" altLang="en-US" sz="8000" dirty="0">
                <a:latin typeface="+mn-ea"/>
              </a:rPr>
              <a:t>鍵穴</a:t>
            </a:r>
            <a:endParaRPr kumimoji="1" lang="ja-JP" altLang="en-US" sz="8000" dirty="0">
              <a:latin typeface="+mn-ea"/>
            </a:endParaRPr>
          </a:p>
        </p:txBody>
      </p:sp>
      <p:pic>
        <p:nvPicPr>
          <p:cNvPr id="4" name="keyho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0766" y="3712029"/>
            <a:ext cx="609600" cy="609600"/>
          </a:xfrm>
          <a:prstGeom prst="rect">
            <a:avLst/>
          </a:prstGeom>
        </p:spPr>
      </p:pic>
    </p:spTree>
    <p:extLst>
      <p:ext uri="{BB962C8B-B14F-4D97-AF65-F5344CB8AC3E}">
        <p14:creationId xmlns:p14="http://schemas.microsoft.com/office/powerpoint/2010/main" val="29970671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090"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41033" y="889730"/>
            <a:ext cx="11079332"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out of…</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から外へ</a:t>
            </a:r>
            <a:endParaRPr kumimoji="1" lang="ja-JP" altLang="en-US" sz="8000" dirty="0">
              <a:latin typeface="+mn-ea"/>
            </a:endParaRPr>
          </a:p>
        </p:txBody>
      </p:sp>
      <p:pic>
        <p:nvPicPr>
          <p:cNvPr id="4" name="out o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55086" y="3142452"/>
            <a:ext cx="609600" cy="609600"/>
          </a:xfrm>
          <a:prstGeom prst="rect">
            <a:avLst/>
          </a:prstGeom>
        </p:spPr>
      </p:pic>
    </p:spTree>
    <p:extLst>
      <p:ext uri="{BB962C8B-B14F-4D97-AF65-F5344CB8AC3E}">
        <p14:creationId xmlns:p14="http://schemas.microsoft.com/office/powerpoint/2010/main" val="24007928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41033" y="889730"/>
            <a:ext cx="11079332"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look back</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kumimoji="1" lang="ja-JP" altLang="en-US" sz="8000" dirty="0">
                <a:latin typeface="+mn-ea"/>
              </a:rPr>
              <a:t>ふり返って見る</a:t>
            </a:r>
          </a:p>
        </p:txBody>
      </p:sp>
      <p:pic>
        <p:nvPicPr>
          <p:cNvPr id="4" name="look b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1212" y="3589157"/>
            <a:ext cx="609600" cy="609600"/>
          </a:xfrm>
          <a:prstGeom prst="rect">
            <a:avLst/>
          </a:prstGeom>
        </p:spPr>
      </p:pic>
    </p:spTree>
    <p:extLst>
      <p:ext uri="{BB962C8B-B14F-4D97-AF65-F5344CB8AC3E}">
        <p14:creationId xmlns:p14="http://schemas.microsoft.com/office/powerpoint/2010/main" val="350478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42917" y="889730"/>
            <a:ext cx="1020719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took</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071150" y="4198757"/>
            <a:ext cx="10750731" cy="1323439"/>
          </a:xfrm>
          <a:prstGeom prst="rect">
            <a:avLst/>
          </a:prstGeom>
          <a:noFill/>
        </p:spPr>
        <p:txBody>
          <a:bodyPr wrap="square" rtlCol="0">
            <a:spAutoFit/>
          </a:bodyPr>
          <a:lstStyle/>
          <a:p>
            <a:pPr algn="ctr"/>
            <a:r>
              <a:rPr lang="en-US" altLang="ja-JP" sz="8000" dirty="0">
                <a:latin typeface="+mn-ea"/>
              </a:rPr>
              <a:t>[</a:t>
            </a:r>
            <a:r>
              <a:rPr lang="ja-JP" altLang="en-US" sz="8000" dirty="0">
                <a:latin typeface="+mn-ea"/>
              </a:rPr>
              <a:t>動</a:t>
            </a:r>
            <a:r>
              <a:rPr lang="en-US" altLang="ja-JP" sz="8000" dirty="0">
                <a:latin typeface="+mn-ea"/>
              </a:rPr>
              <a:t>] </a:t>
            </a:r>
            <a:r>
              <a:rPr lang="en-US" altLang="ja-JP" sz="8000" dirty="0">
                <a:latin typeface="Comic Sans MS" panose="030F0702030302020204" pitchFamily="66" charset="0"/>
              </a:rPr>
              <a:t>take</a:t>
            </a:r>
            <a:r>
              <a:rPr lang="ja-JP" altLang="en-US" sz="8000" dirty="0">
                <a:latin typeface="+mn-ea"/>
              </a:rPr>
              <a:t>の過去形</a:t>
            </a:r>
            <a:endParaRPr kumimoji="1" lang="ja-JP" altLang="en-US" sz="8000" dirty="0">
              <a:latin typeface="+mn-ea"/>
            </a:endParaRPr>
          </a:p>
        </p:txBody>
      </p:sp>
      <p:pic>
        <p:nvPicPr>
          <p:cNvPr id="4" name="t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5109" y="2758439"/>
            <a:ext cx="609600" cy="609600"/>
          </a:xfrm>
          <a:prstGeom prst="rect">
            <a:avLst/>
          </a:prstGeom>
        </p:spPr>
      </p:pic>
    </p:spTree>
    <p:extLst>
      <p:ext uri="{BB962C8B-B14F-4D97-AF65-F5344CB8AC3E}">
        <p14:creationId xmlns:p14="http://schemas.microsoft.com/office/powerpoint/2010/main" val="30980186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77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62149" y="863605"/>
            <a:ext cx="10959738"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half</a:t>
            </a:r>
            <a:endParaRPr kumimoji="1" lang="ja-JP" altLang="en-US" sz="18000" dirty="0">
              <a:solidFill>
                <a:srgbClr val="FF0000"/>
              </a:solidFill>
              <a:latin typeface="Comic Sans MS" panose="030F0702030302020204" pitchFamily="66" charset="0"/>
            </a:endParaRPr>
          </a:p>
        </p:txBody>
      </p:sp>
      <p:sp>
        <p:nvSpPr>
          <p:cNvPr id="3" name="テキスト ボックス 2"/>
          <p:cNvSpPr txBox="1"/>
          <p:nvPr/>
        </p:nvSpPr>
        <p:spPr>
          <a:xfrm>
            <a:off x="1645920" y="4114800"/>
            <a:ext cx="9575073"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形</a:t>
            </a:r>
            <a:r>
              <a:rPr kumimoji="1" lang="en-US" altLang="ja-JP" sz="8000" dirty="0">
                <a:latin typeface="+mn-ea"/>
              </a:rPr>
              <a:t>] </a:t>
            </a:r>
            <a:r>
              <a:rPr kumimoji="1" lang="ja-JP" altLang="en-US" sz="8000" dirty="0">
                <a:latin typeface="+mn-ea"/>
              </a:rPr>
              <a:t>半分の</a:t>
            </a:r>
          </a:p>
        </p:txBody>
      </p:sp>
      <p:pic>
        <p:nvPicPr>
          <p:cNvPr id="4" name="hal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3406" y="2732315"/>
            <a:ext cx="609600" cy="609600"/>
          </a:xfrm>
          <a:prstGeom prst="rect">
            <a:avLst/>
          </a:prstGeom>
        </p:spPr>
      </p:pic>
    </p:spTree>
    <p:extLst>
      <p:ext uri="{BB962C8B-B14F-4D97-AF65-F5344CB8AC3E}">
        <p14:creationId xmlns:p14="http://schemas.microsoft.com/office/powerpoint/2010/main" val="32957804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78"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30403" y="863605"/>
            <a:ext cx="9663669" cy="2862322"/>
          </a:xfrm>
          <a:prstGeom prst="rect">
            <a:avLst/>
          </a:prstGeom>
          <a:noFill/>
        </p:spPr>
        <p:txBody>
          <a:bodyPr wrap="square" rtlCol="0">
            <a:spAutoFit/>
          </a:bodyPr>
          <a:lstStyle/>
          <a:p>
            <a:pPr algn="ctr"/>
            <a:r>
              <a:rPr kumimoji="1" lang="en-US" altLang="ja-JP" sz="18000" dirty="0">
                <a:solidFill>
                  <a:srgbClr val="FF0000"/>
                </a:solidFill>
                <a:latin typeface="Comic Sans MS" panose="030F0702030302020204" pitchFamily="66" charset="0"/>
              </a:rPr>
              <a:t>hour(s)</a:t>
            </a:r>
          </a:p>
        </p:txBody>
      </p:sp>
      <p:sp>
        <p:nvSpPr>
          <p:cNvPr id="3" name="テキスト ボックス 2"/>
          <p:cNvSpPr txBox="1"/>
          <p:nvPr/>
        </p:nvSpPr>
        <p:spPr>
          <a:xfrm>
            <a:off x="1058091" y="4114800"/>
            <a:ext cx="10776858" cy="1323439"/>
          </a:xfrm>
          <a:prstGeom prst="rect">
            <a:avLst/>
          </a:prstGeom>
          <a:noFill/>
        </p:spPr>
        <p:txBody>
          <a:bodyPr wrap="square" rtlCol="0">
            <a:spAutoFit/>
          </a:bodyPr>
          <a:lstStyle/>
          <a:p>
            <a:pPr algn="ctr"/>
            <a:r>
              <a:rPr kumimoji="1" lang="en-US" altLang="ja-JP" sz="8000" dirty="0">
                <a:latin typeface="+mn-ea"/>
              </a:rPr>
              <a:t>[</a:t>
            </a:r>
            <a:r>
              <a:rPr kumimoji="1" lang="ja-JP" altLang="en-US" sz="8000" dirty="0">
                <a:latin typeface="+mn-ea"/>
              </a:rPr>
              <a:t>名</a:t>
            </a:r>
            <a:r>
              <a:rPr kumimoji="1" lang="en-US" altLang="ja-JP" sz="8000" dirty="0">
                <a:latin typeface="+mn-ea"/>
              </a:rPr>
              <a:t>] </a:t>
            </a:r>
            <a:r>
              <a:rPr kumimoji="1" lang="ja-JP" altLang="en-US" sz="8000" dirty="0">
                <a:latin typeface="+mn-ea"/>
              </a:rPr>
              <a:t>１時間、時間</a:t>
            </a:r>
            <a:endParaRPr kumimoji="1" lang="ja-JP" altLang="en-US" sz="8000" dirty="0"/>
          </a:p>
        </p:txBody>
      </p:sp>
      <p:pic>
        <p:nvPicPr>
          <p:cNvPr id="4" name="h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4640" y="3005964"/>
            <a:ext cx="609600" cy="609600"/>
          </a:xfrm>
          <a:prstGeom prst="rect">
            <a:avLst/>
          </a:prstGeom>
        </p:spPr>
      </p:pic>
    </p:spTree>
    <p:extLst>
      <p:ext uri="{BB962C8B-B14F-4D97-AF65-F5344CB8AC3E}">
        <p14:creationId xmlns:p14="http://schemas.microsoft.com/office/powerpoint/2010/main" val="10617217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76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トリミング</Template>
  <TotalTime>433</TotalTime>
  <Words>590</Words>
  <Application>Microsoft Office PowerPoint</Application>
  <PresentationFormat>ワイド画面</PresentationFormat>
  <Paragraphs>136</Paragraphs>
  <Slides>62</Slides>
  <Notes>0</Notes>
  <HiddenSlides>0</HiddenSlides>
  <MMClips>53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62</vt:i4>
      </vt:variant>
    </vt:vector>
  </HeadingPairs>
  <TitlesOfParts>
    <vt:vector size="71" baseType="lpstr">
      <vt:lpstr>UD デジタル 教科書体 NK-B</vt:lpstr>
      <vt:lpstr>UD デジタル 教科書体 NP-B</vt:lpstr>
      <vt:lpstr>UD デジタル 教科書体 NP-R</vt:lpstr>
      <vt:lpstr>メイリオ</vt:lpstr>
      <vt:lpstr>Berlin Sans FB</vt:lpstr>
      <vt:lpstr>Comic Sans MS</vt:lpstr>
      <vt:lpstr>Franklin Gothic Book</vt:lpstr>
      <vt:lpstr>Wingdings</vt:lpstr>
      <vt:lpstr>Crop</vt:lpstr>
      <vt:lpstr>New Words</vt:lpstr>
      <vt:lpstr>本時の目標</vt:lpstr>
      <vt:lpstr>本時の学習のしかた</vt:lpstr>
      <vt:lpstr>本時の学習のしかた</vt:lpstr>
      <vt:lpstr>本時の学習のしかた</vt:lpstr>
      <vt:lpstr>Daily Scene7 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Presentation3 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Let’s Read 編①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Let’s Read 編②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守口市教育委員会</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0</dc:title>
  <dc:creator>守口市教育委員会</dc:creator>
  <cp:lastModifiedBy>守口市教育委員会</cp:lastModifiedBy>
  <cp:revision>70</cp:revision>
  <dcterms:created xsi:type="dcterms:W3CDTF">2020-04-16T02:11:59Z</dcterms:created>
  <dcterms:modified xsi:type="dcterms:W3CDTF">2020-05-12T06:23:22Z</dcterms:modified>
</cp:coreProperties>
</file>