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>
        <p:scale>
          <a:sx n="66" d="100"/>
          <a:sy n="66" d="100"/>
        </p:scale>
        <p:origin x="1998" y="-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87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55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2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09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93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41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90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75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80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19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40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4889E-FA5B-4B57-B54C-88D735EFC2E3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DFE2-4F9C-4DB0-B070-2D9C3F4D6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8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68240" y="445514"/>
            <a:ext cx="692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en-US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40~74</a:t>
            </a: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歳の守口市国民健康保険加入者のみなさまへ</a:t>
            </a:r>
            <a:endParaRPr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-40502" y="637522"/>
            <a:ext cx="6900117" cy="2313170"/>
          </a:xfrm>
          <a:prstGeom prst="roundRect">
            <a:avLst>
              <a:gd name="adj" fmla="val 35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守口市国民健康保険の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対象者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医療機関等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１）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で、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人間ドック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２）・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脳ドック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３）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た場合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における</a:t>
            </a:r>
            <a:r>
              <a:rPr lang="ja-JP" altLang="en-US" sz="14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検査</a:t>
            </a:r>
            <a:r>
              <a:rPr lang="ja-JP" altLang="ja-JP" sz="14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費用の一部を助成します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18775" y="2303451"/>
            <a:ext cx="6755737" cy="2162340"/>
            <a:chOff x="78202" y="3458913"/>
            <a:chExt cx="6755737" cy="2162340"/>
          </a:xfrm>
        </p:grpSpPr>
        <p:sp>
          <p:nvSpPr>
            <p:cNvPr id="9" name="角丸四角形 8"/>
            <p:cNvSpPr/>
            <p:nvPr/>
          </p:nvSpPr>
          <p:spPr>
            <a:xfrm>
              <a:off x="78202" y="3745231"/>
              <a:ext cx="6755737" cy="1876022"/>
            </a:xfrm>
            <a:prstGeom prst="roundRect">
              <a:avLst>
                <a:gd name="adj" fmla="val 5307"/>
              </a:avLst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本年度中に人間ドックまたは脳ドックを受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け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lang="ja-JP" altLang="ja-JP" sz="1400" b="1" u="heavy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以下のいずれにも該当する方</a:t>
              </a:r>
              <a:endParaRPr lang="ja-JP" altLang="ja-JP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①人間ドックまたは脳ドックの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検査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日において、守口市国民健康保険に加入し、かつ本年度中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</a:t>
              </a:r>
              <a:r>
                <a:rPr lang="en-US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40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歳以上となること。</a:t>
              </a:r>
            </a:p>
            <a:p>
              <a:endPara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②本年度中における市民総合（特定）健康診査を受診していないこと。（</a:t>
              </a:r>
              <a:r>
                <a:rPr lang="ja-JP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＊人間ドックのみ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</a:p>
            <a:p>
              <a:endPara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③</a:t>
              </a:r>
              <a:r>
                <a:rPr lang="ja-JP" altLang="en-US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頭部</a:t>
              </a:r>
              <a:r>
                <a:rPr lang="en-US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MRI</a:t>
              </a:r>
              <a:r>
                <a:rPr lang="ja-JP" altLang="en-US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及び</a:t>
              </a:r>
              <a:r>
                <a:rPr lang="en-US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MRA</a:t>
              </a:r>
              <a:r>
                <a:rPr lang="ja-JP" altLang="en-US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検査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を受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け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ていること。（</a:t>
              </a:r>
              <a:r>
                <a:rPr lang="ja-JP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＊脳ドックのみ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</a:p>
            <a:p>
              <a:endPara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④</a:t>
              </a:r>
              <a:r>
                <a:rPr lang="ja-JP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過年度保険料を完納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または</a:t>
              </a:r>
              <a:r>
                <a:rPr lang="ja-JP" altLang="ja-JP" sz="12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納付誓約を履行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していること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。</a:t>
              </a:r>
              <a:endParaRPr kumimoji="1" lang="ja-JP" altLang="en-US" dirty="0"/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114298" y="3458913"/>
              <a:ext cx="1431757" cy="278339"/>
            </a:xfrm>
            <a:prstGeom prst="roundRect">
              <a:avLst/>
            </a:prstGeom>
            <a:ln w="38100">
              <a:solidFill>
                <a:srgbClr val="0070C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b="1" dirty="0"/>
                <a:t>１．対象者</a:t>
              </a: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0" y="4457601"/>
            <a:ext cx="6746773" cy="1069388"/>
            <a:chOff x="48871" y="3412092"/>
            <a:chExt cx="6771730" cy="1079473"/>
          </a:xfrm>
        </p:grpSpPr>
        <p:sp>
          <p:nvSpPr>
            <p:cNvPr id="13" name="角丸四角形 12"/>
            <p:cNvSpPr/>
            <p:nvPr/>
          </p:nvSpPr>
          <p:spPr>
            <a:xfrm>
              <a:off x="52833" y="3705306"/>
              <a:ext cx="6767768" cy="786259"/>
            </a:xfrm>
            <a:prstGeom prst="roundRect">
              <a:avLst>
                <a:gd name="adj" fmla="val 9549"/>
              </a:avLst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人間ドック助成</a:t>
              </a:r>
              <a:r>
                <a:rPr lang="en-US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： 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人間ドックに要した費用（上限：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21,000</a:t>
              </a:r>
              <a:r>
                <a:rPr lang="ja-JP" altLang="ja-JP" sz="1400" b="1" u="sng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円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脳ドック助成</a:t>
              </a:r>
              <a:r>
                <a:rPr lang="en-US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： 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脳ドックに要した費用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（上限：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18,000</a:t>
              </a:r>
              <a:r>
                <a:rPr lang="ja-JP" altLang="ja-JP" sz="1400" b="1" u="sng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円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48871" y="3412092"/>
              <a:ext cx="1431757" cy="259122"/>
            </a:xfrm>
            <a:prstGeom prst="roundRect">
              <a:avLst/>
            </a:prstGeom>
            <a:ln w="38100">
              <a:solidFill>
                <a:srgbClr val="0070C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b="1" dirty="0"/>
                <a:t>２．助成額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0" y="5531146"/>
            <a:ext cx="6817063" cy="2673855"/>
            <a:chOff x="25051" y="3152723"/>
            <a:chExt cx="6807019" cy="2386064"/>
          </a:xfrm>
        </p:grpSpPr>
        <p:sp>
          <p:nvSpPr>
            <p:cNvPr id="16" name="角丸四角形 15"/>
            <p:cNvSpPr/>
            <p:nvPr/>
          </p:nvSpPr>
          <p:spPr>
            <a:xfrm>
              <a:off x="27097" y="3474586"/>
              <a:ext cx="6804973" cy="2064201"/>
            </a:xfrm>
            <a:prstGeom prst="roundRect">
              <a:avLst>
                <a:gd name="adj" fmla="val 3751"/>
              </a:avLst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　　　　　　　　　　　　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人間ドックまたは脳ドック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の検査の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後、</a:t>
              </a:r>
              <a:r>
                <a:rPr lang="ja-JP" altLang="en-US" sz="1400" b="1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検査日の属する年度の３月末日までに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下記書類等を持参の上、保険課に申請してください。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なお、</a:t>
              </a:r>
              <a:r>
                <a:rPr lang="ja-JP" altLang="ja-JP" sz="1400" b="1" u="sng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助成金は口座振込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となります。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●被保険者証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●領収書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（原本）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●振込先口座がわかるもの（通帳等）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●検査結果通知書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【※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検査結果が、電子記録媒体（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USB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メモリや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CD-ROM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など）に記録されている方は、ご自身で印刷して書面にて提出してください。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】</a:t>
              </a:r>
            </a:p>
            <a:p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●問診票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</a:t>
              </a:r>
              <a:r>
                <a:rPr lang="en-US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）（</a:t>
              </a:r>
              <a:r>
                <a:rPr lang="ja-JP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人間ドックのみ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）問診票は、ホームページからダウンロードして印刷していただくか、保険課窓口でお渡しすることもできます。</a:t>
              </a:r>
              <a:endPara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＜注意事項＞</a:t>
              </a: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・申請時点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で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助成額が予算額に達している場合は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助成できません。</a:t>
              </a:r>
            </a:p>
            <a:p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・助成回数は</a:t>
              </a:r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それぞれ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年度内</a:t>
              </a:r>
              <a:r>
                <a:rPr lang="en-US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ja-JP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回に限ります。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・人間ドックの助成を受ける方は、検査結果をご提出いただくことで、特定健診を受診したものとみなされます。</a:t>
              </a:r>
              <a:endPara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・申請時に提出いただいた検査結果は、守口市が実施する保健事業に利用します。</a:t>
              </a:r>
              <a:endParaRPr lang="ja-JP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25051" y="3152723"/>
              <a:ext cx="1443789" cy="274944"/>
            </a:xfrm>
            <a:prstGeom prst="roundRect">
              <a:avLst/>
            </a:prstGeom>
            <a:ln w="38100">
              <a:solidFill>
                <a:srgbClr val="0070C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b="1" dirty="0"/>
                <a:t>３．申請方法</a:t>
              </a:r>
            </a:p>
          </p:txBody>
        </p:sp>
      </p:grpSp>
      <p:sp>
        <p:nvSpPr>
          <p:cNvPr id="18" name="正方形/長方形 17"/>
          <p:cNvSpPr/>
          <p:nvPr/>
        </p:nvSpPr>
        <p:spPr>
          <a:xfrm>
            <a:off x="54872" y="9447964"/>
            <a:ext cx="6719640" cy="3502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詳しくは、</a:t>
            </a:r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保険課までお問い合わせください。　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保険課　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06-6992-1545</a:t>
            </a:r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894" y="6183629"/>
            <a:ext cx="742472" cy="712134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473" y="6183629"/>
            <a:ext cx="742472" cy="62367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666" y="3783723"/>
            <a:ext cx="1233846" cy="71249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748" y="1532478"/>
            <a:ext cx="1180764" cy="961287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117030" y="98566"/>
            <a:ext cx="327785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u="sng" dirty="0">
                <a:solidFill>
                  <a:srgbClr val="002060"/>
                </a:solidFill>
                <a:latin typeface="HGP創英ﾌﾟﾚｾﾞﾝｽEB" pitchFamily="18" charset="-128"/>
                <a:ea typeface="HGP創英ﾌﾟﾚｾﾞﾝｽEB" pitchFamily="18" charset="-128"/>
              </a:rPr>
              <a:t>事前申請は不要</a:t>
            </a:r>
            <a:r>
              <a:rPr lang="ja-JP" altLang="en-US" sz="1300" dirty="0">
                <a:solidFill>
                  <a:srgbClr val="002060"/>
                </a:solidFill>
                <a:latin typeface="HGP創英ﾌﾟﾚｾﾞﾝｽEB" pitchFamily="18" charset="-128"/>
                <a:ea typeface="HGP創英ﾌﾟﾚｾﾞﾝｽEB" pitchFamily="18" charset="-128"/>
              </a:rPr>
              <a:t>です</a:t>
            </a:r>
            <a:r>
              <a:rPr kumimoji="1" lang="ja-JP" altLang="en-US" sz="1300" dirty="0">
                <a:solidFill>
                  <a:srgbClr val="002060"/>
                </a:solidFill>
                <a:latin typeface="HGP創英ﾌﾟﾚｾﾞﾝｽEB" pitchFamily="18" charset="-128"/>
                <a:ea typeface="HGP創英ﾌﾟﾚｾﾞﾝｽEB" pitchFamily="18" charset="-128"/>
              </a:rPr>
              <a:t>！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40502" y="1769676"/>
            <a:ext cx="56488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１）医療機関等の指定はありません。（どこの医療機関等でも可）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２）市民総合（特定）健康診査の検査項目を全て満たしているものに限ります（裏面参照）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３）頭部ＭＲＩ検査及びＭＲＡ検査を実施するものに限ります。</a:t>
            </a:r>
            <a:endParaRPr lang="ja-JP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85252" y="794037"/>
            <a:ext cx="6926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人間ドック・脳ドック検査費用助成のご案内</a:t>
            </a:r>
            <a:endParaRPr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198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38014" y="8198695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（</a:t>
            </a:r>
            <a:r>
              <a:rPr lang="en-US" altLang="ja-JP" sz="1400" dirty="0"/>
              <a:t>※</a:t>
            </a:r>
            <a:r>
              <a:rPr lang="ja-JP" altLang="en-US" sz="1400" dirty="0"/>
              <a:t>１）検査内容のいずれかの実施でも可とする検査項目</a:t>
            </a:r>
          </a:p>
          <a:p>
            <a:r>
              <a:rPr lang="ja-JP" altLang="en-US" sz="1400" dirty="0"/>
              <a:t>（</a:t>
            </a:r>
            <a:r>
              <a:rPr lang="en-US" altLang="ja-JP" sz="1400" dirty="0"/>
              <a:t>※</a:t>
            </a:r>
            <a:r>
              <a:rPr lang="ja-JP" altLang="en-US" sz="1400" dirty="0"/>
              <a:t>２）やむを得ず空腹時以外に採血を行い、</a:t>
            </a:r>
            <a:r>
              <a:rPr lang="en-US" altLang="ja-JP" sz="1400" dirty="0"/>
              <a:t>HbA1c</a:t>
            </a:r>
            <a:r>
              <a:rPr lang="ja-JP" altLang="en-US" sz="1400" dirty="0"/>
              <a:t>を測定しない場合は食直後（食事　</a:t>
            </a:r>
            <a:endParaRPr lang="en-US" altLang="ja-JP" sz="1400" dirty="0"/>
          </a:p>
          <a:p>
            <a:r>
              <a:rPr lang="ja-JP" altLang="en-US" sz="1400" dirty="0"/>
              <a:t>　　　　 開始時から</a:t>
            </a:r>
            <a:r>
              <a:rPr lang="en-US" altLang="ja-JP" sz="1400" dirty="0"/>
              <a:t>3.5</a:t>
            </a:r>
            <a:r>
              <a:rPr lang="ja-JP" altLang="en-US" sz="1400" dirty="0"/>
              <a:t>時間未満）を除き随時血糖により血糖検査を行うことを可とする。</a:t>
            </a:r>
          </a:p>
          <a:p>
            <a:r>
              <a:rPr lang="ja-JP" altLang="en-US" sz="1400" dirty="0"/>
              <a:t>（</a:t>
            </a:r>
            <a:r>
              <a:rPr lang="en-US" altLang="ja-JP" sz="1400" dirty="0"/>
              <a:t>※</a:t>
            </a:r>
            <a:r>
              <a:rPr lang="ja-JP" altLang="en-US" sz="1400" dirty="0"/>
              <a:t>３）医師の判断に基づき選択的に実施する検査項目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16632" y="107505"/>
            <a:ext cx="6624736" cy="1224135"/>
          </a:xfrm>
          <a:prstGeom prst="rect">
            <a:avLst/>
          </a:prstGeom>
          <a:ln w="28575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600" b="1" dirty="0"/>
              <a:t>　　  　</a:t>
            </a:r>
            <a:r>
              <a:rPr lang="ja-JP" altLang="en-US" sz="2400" b="1" u="sng" dirty="0"/>
              <a:t>市民総合（特定）健康診査の検査項目</a:t>
            </a:r>
            <a:br>
              <a:rPr lang="en-US" altLang="ja-JP" sz="2400" b="1" u="sng" dirty="0"/>
            </a:br>
            <a:br>
              <a:rPr lang="en-US" altLang="ja-JP" sz="1200" dirty="0"/>
            </a:br>
            <a:r>
              <a:rPr lang="ja-JP" altLang="en-US" sz="1600" dirty="0"/>
              <a:t>人間ドックは、</a:t>
            </a:r>
            <a:r>
              <a:rPr lang="ja-JP" altLang="en-US" sz="1600" u="wavyHeavy" dirty="0"/>
              <a:t>以下の検査項目を全て満たしている場合のみ助成の対象</a:t>
            </a:r>
            <a:r>
              <a:rPr lang="ja-JP" altLang="en-US" sz="1600" dirty="0"/>
              <a:t>となります。</a:t>
            </a:r>
            <a:r>
              <a:rPr lang="ja-JP" altLang="en-US" sz="1600" b="1" u="wavy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特に、腹囲を検査項目としていない医療機関がありますので、必ず事前</a:t>
            </a:r>
            <a:r>
              <a:rPr lang="ja-JP" altLang="en-US" sz="1600" b="1" u="wavyHeavy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にご確認ください。</a:t>
            </a:r>
            <a:endParaRPr lang="ja-JP" altLang="en-US" sz="1800" b="1" u="wavyHeavy" dirty="0">
              <a:solidFill>
                <a:srgbClr val="FF0000"/>
              </a:solidFill>
              <a:uFill>
                <a:solidFill>
                  <a:srgbClr val="FF0000"/>
                </a:solidFill>
              </a:u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756180"/>
              </p:ext>
            </p:extLst>
          </p:nvPr>
        </p:nvGraphicFramePr>
        <p:xfrm>
          <a:off x="116632" y="1475656"/>
          <a:ext cx="6624736" cy="6497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検査項目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検　査　内　容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7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１　質問項目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厚生労働省「標準的な健診・保健指導プログラム」第２編別紙３「標準的な質問票」の項目全て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２　身体計測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身長、体重、腹囲、ＢＭＩ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３　理学的所見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身体診察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４　血圧測定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血圧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５　脂質検査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中性脂肪、ＨＤＬコレステロール、ＬＤＬコレステロール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６　肝機能検査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ＡＳＴ（ＧＯＴ）、ＡＬＴ（ＧＰＴ）、γ</a:t>
                      </a:r>
                      <a:r>
                        <a:rPr lang="en-US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-</a:t>
                      </a: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ＧＴ（γ</a:t>
                      </a:r>
                      <a:r>
                        <a:rPr lang="en-US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-</a:t>
                      </a: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ＧＴＰ）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７　血糖検査（※１）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空腹時血糖、ＨｂＡ１ｃ、随時血糖（※２）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８　尿検査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尿糖、尿蛋白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９　貧血検査（※３）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ヘマトクリット値、血色素量、赤血球数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ＭＳ 明朝"/>
                          <a:ea typeface="ＭＳ 明朝"/>
                          <a:cs typeface="Times New Roman"/>
                        </a:rPr>
                        <a:t>10</a:t>
                      </a:r>
                      <a:r>
                        <a:rPr lang="ja-JP" sz="1400" kern="10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　心電図検査（※３）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心電図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ＭＳ 明朝"/>
                          <a:ea typeface="ＭＳ 明朝"/>
                          <a:cs typeface="Times New Roman"/>
                        </a:rPr>
                        <a:t>11</a:t>
                      </a: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　眼底検査（※３）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眼底検査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9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ＭＳ 明朝"/>
                          <a:ea typeface="ＭＳ 明朝"/>
                          <a:cs typeface="Times New Roman"/>
                        </a:rPr>
                        <a:t>12</a:t>
                      </a: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　血清クレアチニン検査</a:t>
                      </a:r>
                    </a:p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（※３）</a:t>
                      </a: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血清クレアチニン</a:t>
                      </a: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3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577</TotalTime>
  <Words>841</Words>
  <Application>Microsoft Office PowerPoint</Application>
  <PresentationFormat>A4 210 x 297 mm</PresentationFormat>
  <Paragraphs>78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HGP創英ﾌﾟﾚｾﾞﾝｽEB</vt:lpstr>
      <vt:lpstr>ＭＳ Ｐゴシック</vt:lpstr>
      <vt:lpstr>ＭＳ 明朝</vt:lpstr>
      <vt:lpstr>メイリオ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内橋　真吾</dc:creator>
  <cp:lastModifiedBy>西村　恵里</cp:lastModifiedBy>
  <cp:revision>68</cp:revision>
  <cp:lastPrinted>2023-10-26T08:15:31Z</cp:lastPrinted>
  <dcterms:created xsi:type="dcterms:W3CDTF">2019-02-27T11:47:21Z</dcterms:created>
  <dcterms:modified xsi:type="dcterms:W3CDTF">2023-10-26T08:19:04Z</dcterms:modified>
</cp:coreProperties>
</file>